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 id="265" r:id="rId14"/>
    <p:sldId id="269" r:id="rId15"/>
    <p:sldId id="270" r:id="rId16"/>
    <p:sldId id="271" r:id="rId17"/>
    <p:sldId id="273" r:id="rId18"/>
    <p:sldId id="274" r:id="rId19"/>
    <p:sldId id="275" r:id="rId20"/>
    <p:sldId id="276" r:id="rId21"/>
    <p:sldId id="277" r:id="rId22"/>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322AA"/>
    <a:srgbClr val="FFFF00"/>
    <a:srgbClr val="CC0066"/>
    <a:srgbClr val="FF0066"/>
    <a:srgbClr val="009900"/>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D04888-1FB0-409A-93ED-15219892DD11}" type="datetimeFigureOut">
              <a:rPr lang="vi-VN" smtClean="0"/>
              <a:t>21/10/2015</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481F06B-A764-49BA-B29C-E6AF51D8AB45}" type="slidenum">
              <a:rPr lang="vi-VN" smtClean="0"/>
              <a:t>‹#›</a:t>
            </a:fld>
            <a:endParaRPr lang="vi-VN"/>
          </a:p>
        </p:txBody>
      </p:sp>
    </p:spTree>
    <p:extLst>
      <p:ext uri="{BB962C8B-B14F-4D97-AF65-F5344CB8AC3E}">
        <p14:creationId xmlns:p14="http://schemas.microsoft.com/office/powerpoint/2010/main" val="4126056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a:p>
        </p:txBody>
      </p:sp>
      <p:sp>
        <p:nvSpPr>
          <p:cNvPr id="4" name="Slide Number Placeholder 3"/>
          <p:cNvSpPr>
            <a:spLocks noGrp="1"/>
          </p:cNvSpPr>
          <p:nvPr>
            <p:ph type="sldNum" sz="quarter" idx="10"/>
          </p:nvPr>
        </p:nvSpPr>
        <p:spPr/>
        <p:txBody>
          <a:bodyPr/>
          <a:lstStyle/>
          <a:p>
            <a:fld id="{2481F06B-A764-49BA-B29C-E6AF51D8AB45}" type="slidenum">
              <a:rPr lang="vi-VN" smtClean="0"/>
              <a:t>8</a:t>
            </a:fld>
            <a:endParaRPr lang="vi-VN"/>
          </a:p>
        </p:txBody>
      </p:sp>
    </p:spTree>
    <p:extLst>
      <p:ext uri="{BB962C8B-B14F-4D97-AF65-F5344CB8AC3E}">
        <p14:creationId xmlns:p14="http://schemas.microsoft.com/office/powerpoint/2010/main" val="3486871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a:p>
        </p:txBody>
      </p:sp>
      <p:sp>
        <p:nvSpPr>
          <p:cNvPr id="4" name="Slide Number Placeholder 3"/>
          <p:cNvSpPr>
            <a:spLocks noGrp="1"/>
          </p:cNvSpPr>
          <p:nvPr>
            <p:ph type="sldNum" sz="quarter" idx="10"/>
          </p:nvPr>
        </p:nvSpPr>
        <p:spPr/>
        <p:txBody>
          <a:bodyPr/>
          <a:lstStyle/>
          <a:p>
            <a:fld id="{2481F06B-A764-49BA-B29C-E6AF51D8AB45}" type="slidenum">
              <a:rPr lang="vi-VN" smtClean="0"/>
              <a:t>9</a:t>
            </a:fld>
            <a:endParaRPr lang="vi-VN"/>
          </a:p>
        </p:txBody>
      </p:sp>
    </p:spTree>
    <p:extLst>
      <p:ext uri="{BB962C8B-B14F-4D97-AF65-F5344CB8AC3E}">
        <p14:creationId xmlns:p14="http://schemas.microsoft.com/office/powerpoint/2010/main" val="34868714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a:p>
        </p:txBody>
      </p:sp>
      <p:sp>
        <p:nvSpPr>
          <p:cNvPr id="4" name="Slide Number Placeholder 3"/>
          <p:cNvSpPr>
            <a:spLocks noGrp="1"/>
          </p:cNvSpPr>
          <p:nvPr>
            <p:ph type="sldNum" sz="quarter" idx="10"/>
          </p:nvPr>
        </p:nvSpPr>
        <p:spPr/>
        <p:txBody>
          <a:bodyPr/>
          <a:lstStyle/>
          <a:p>
            <a:fld id="{2481F06B-A764-49BA-B29C-E6AF51D8AB45}" type="slidenum">
              <a:rPr lang="vi-VN" smtClean="0"/>
              <a:t>10</a:t>
            </a:fld>
            <a:endParaRPr lang="vi-VN"/>
          </a:p>
        </p:txBody>
      </p:sp>
    </p:spTree>
    <p:extLst>
      <p:ext uri="{BB962C8B-B14F-4D97-AF65-F5344CB8AC3E}">
        <p14:creationId xmlns:p14="http://schemas.microsoft.com/office/powerpoint/2010/main" val="34868714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a:p>
        </p:txBody>
      </p:sp>
      <p:sp>
        <p:nvSpPr>
          <p:cNvPr id="4" name="Slide Number Placeholder 3"/>
          <p:cNvSpPr>
            <a:spLocks noGrp="1"/>
          </p:cNvSpPr>
          <p:nvPr>
            <p:ph type="sldNum" sz="quarter" idx="10"/>
          </p:nvPr>
        </p:nvSpPr>
        <p:spPr/>
        <p:txBody>
          <a:bodyPr/>
          <a:lstStyle/>
          <a:p>
            <a:fld id="{2481F06B-A764-49BA-B29C-E6AF51D8AB45}" type="slidenum">
              <a:rPr lang="vi-VN" smtClean="0"/>
              <a:t>11</a:t>
            </a:fld>
            <a:endParaRPr lang="vi-VN"/>
          </a:p>
        </p:txBody>
      </p:sp>
    </p:spTree>
    <p:extLst>
      <p:ext uri="{BB962C8B-B14F-4D97-AF65-F5344CB8AC3E}">
        <p14:creationId xmlns:p14="http://schemas.microsoft.com/office/powerpoint/2010/main" val="3486871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a:p>
        </p:txBody>
      </p:sp>
      <p:sp>
        <p:nvSpPr>
          <p:cNvPr id="4" name="Slide Number Placeholder 3"/>
          <p:cNvSpPr>
            <a:spLocks noGrp="1"/>
          </p:cNvSpPr>
          <p:nvPr>
            <p:ph type="sldNum" sz="quarter" idx="10"/>
          </p:nvPr>
        </p:nvSpPr>
        <p:spPr/>
        <p:txBody>
          <a:bodyPr/>
          <a:lstStyle/>
          <a:p>
            <a:fld id="{2481F06B-A764-49BA-B29C-E6AF51D8AB45}" type="slidenum">
              <a:rPr lang="vi-VN" smtClean="0"/>
              <a:t>12</a:t>
            </a:fld>
            <a:endParaRPr lang="vi-VN"/>
          </a:p>
        </p:txBody>
      </p:sp>
    </p:spTree>
    <p:extLst>
      <p:ext uri="{BB962C8B-B14F-4D97-AF65-F5344CB8AC3E}">
        <p14:creationId xmlns:p14="http://schemas.microsoft.com/office/powerpoint/2010/main" val="34868714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a:p>
        </p:txBody>
      </p:sp>
      <p:sp>
        <p:nvSpPr>
          <p:cNvPr id="4" name="Slide Number Placeholder 3"/>
          <p:cNvSpPr>
            <a:spLocks noGrp="1"/>
          </p:cNvSpPr>
          <p:nvPr>
            <p:ph type="sldNum" sz="quarter" idx="10"/>
          </p:nvPr>
        </p:nvSpPr>
        <p:spPr/>
        <p:txBody>
          <a:bodyPr/>
          <a:lstStyle/>
          <a:p>
            <a:fld id="{2481F06B-A764-49BA-B29C-E6AF51D8AB45}" type="slidenum">
              <a:rPr lang="vi-VN" smtClean="0"/>
              <a:t>13</a:t>
            </a:fld>
            <a:endParaRPr lang="vi-VN"/>
          </a:p>
        </p:txBody>
      </p:sp>
    </p:spTree>
    <p:extLst>
      <p:ext uri="{BB962C8B-B14F-4D97-AF65-F5344CB8AC3E}">
        <p14:creationId xmlns:p14="http://schemas.microsoft.com/office/powerpoint/2010/main" val="34868714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a:p>
        </p:txBody>
      </p:sp>
      <p:sp>
        <p:nvSpPr>
          <p:cNvPr id="4" name="Slide Number Placeholder 3"/>
          <p:cNvSpPr>
            <a:spLocks noGrp="1"/>
          </p:cNvSpPr>
          <p:nvPr>
            <p:ph type="sldNum" sz="quarter" idx="10"/>
          </p:nvPr>
        </p:nvSpPr>
        <p:spPr/>
        <p:txBody>
          <a:bodyPr/>
          <a:lstStyle/>
          <a:p>
            <a:fld id="{2481F06B-A764-49BA-B29C-E6AF51D8AB45}" type="slidenum">
              <a:rPr lang="vi-VN" smtClean="0"/>
              <a:t>14</a:t>
            </a:fld>
            <a:endParaRPr lang="vi-VN"/>
          </a:p>
        </p:txBody>
      </p:sp>
    </p:spTree>
    <p:extLst>
      <p:ext uri="{BB962C8B-B14F-4D97-AF65-F5344CB8AC3E}">
        <p14:creationId xmlns:p14="http://schemas.microsoft.com/office/powerpoint/2010/main" val="3486871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60EF2D93-6657-410D-AE81-C90EF2B4CB46}" type="datetimeFigureOut">
              <a:rPr lang="vi-VN" smtClean="0"/>
              <a:t>21/10/2015</a:t>
            </a:fld>
            <a:endParaRPr lang="vi-VN"/>
          </a:p>
        </p:txBody>
      </p:sp>
      <p:sp>
        <p:nvSpPr>
          <p:cNvPr id="2" name="Footer Placeholder 1"/>
          <p:cNvSpPr>
            <a:spLocks noGrp="1"/>
          </p:cNvSpPr>
          <p:nvPr>
            <p:ph type="ftr" sz="quarter" idx="11"/>
          </p:nvPr>
        </p:nvSpPr>
        <p:spPr/>
        <p:txBody>
          <a:bodyPr/>
          <a:lstStyle/>
          <a:p>
            <a:endParaRPr lang="vi-VN"/>
          </a:p>
        </p:txBody>
      </p:sp>
      <p:sp>
        <p:nvSpPr>
          <p:cNvPr id="15" name="Slide Number Placeholder 14"/>
          <p:cNvSpPr>
            <a:spLocks noGrp="1"/>
          </p:cNvSpPr>
          <p:nvPr>
            <p:ph type="sldNum" sz="quarter" idx="12"/>
          </p:nvPr>
        </p:nvSpPr>
        <p:spPr>
          <a:xfrm>
            <a:off x="8229600" y="6473952"/>
            <a:ext cx="758952" cy="246888"/>
          </a:xfrm>
        </p:spPr>
        <p:txBody>
          <a:bodyPr/>
          <a:lstStyle/>
          <a:p>
            <a:fld id="{D4D4543A-8460-4D16-8861-B6EF0DAB61E7}" type="slidenum">
              <a:rPr lang="vi-VN" smtClean="0"/>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0EF2D93-6657-410D-AE81-C90EF2B4CB46}" type="datetimeFigureOut">
              <a:rPr lang="vi-VN" smtClean="0"/>
              <a:t>21/10/2015</a:t>
            </a:fld>
            <a:endParaRPr lang="vi-VN"/>
          </a:p>
        </p:txBody>
      </p:sp>
      <p:sp>
        <p:nvSpPr>
          <p:cNvPr id="19" name="Footer Placeholder 18"/>
          <p:cNvSpPr>
            <a:spLocks noGrp="1"/>
          </p:cNvSpPr>
          <p:nvPr>
            <p:ph type="ftr" sz="quarter" idx="11"/>
          </p:nvPr>
        </p:nvSpPr>
        <p:spPr>
          <a:xfrm>
            <a:off x="3581400" y="76200"/>
            <a:ext cx="2895600" cy="288925"/>
          </a:xfrm>
        </p:spPr>
        <p:txBody>
          <a:bodyPr/>
          <a:lstStyle/>
          <a:p>
            <a:endParaRPr lang="vi-VN"/>
          </a:p>
        </p:txBody>
      </p:sp>
      <p:sp>
        <p:nvSpPr>
          <p:cNvPr id="16" name="Slide Number Placeholder 15"/>
          <p:cNvSpPr>
            <a:spLocks noGrp="1"/>
          </p:cNvSpPr>
          <p:nvPr>
            <p:ph type="sldNum" sz="quarter" idx="12"/>
          </p:nvPr>
        </p:nvSpPr>
        <p:spPr>
          <a:xfrm>
            <a:off x="8229600" y="6473952"/>
            <a:ext cx="758952" cy="246888"/>
          </a:xfrm>
        </p:spPr>
        <p:txBody>
          <a:bodyPr/>
          <a:lstStyle/>
          <a:p>
            <a:fld id="{D4D4543A-8460-4D16-8861-B6EF0DAB61E7}" type="slidenum">
              <a:rPr lang="vi-VN" smtClean="0"/>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0EF2D93-6657-410D-AE81-C90EF2B4CB46}" type="datetimeFigureOut">
              <a:rPr lang="vi-VN" smtClean="0"/>
              <a:t>21/10/2015</a:t>
            </a:fld>
            <a:endParaRPr lang="vi-VN"/>
          </a:p>
        </p:txBody>
      </p:sp>
      <p:sp>
        <p:nvSpPr>
          <p:cNvPr id="11" name="Footer Placeholder 10"/>
          <p:cNvSpPr>
            <a:spLocks noGrp="1"/>
          </p:cNvSpPr>
          <p:nvPr>
            <p:ph type="ftr" sz="quarter" idx="11"/>
          </p:nvPr>
        </p:nvSpPr>
        <p:spPr/>
        <p:txBody>
          <a:bodyPr/>
          <a:lstStyle/>
          <a:p>
            <a:endParaRPr lang="vi-VN"/>
          </a:p>
        </p:txBody>
      </p:sp>
      <p:sp>
        <p:nvSpPr>
          <p:cNvPr id="16" name="Slide Number Placeholder 15"/>
          <p:cNvSpPr>
            <a:spLocks noGrp="1"/>
          </p:cNvSpPr>
          <p:nvPr>
            <p:ph type="sldNum" sz="quarter" idx="12"/>
          </p:nvPr>
        </p:nvSpPr>
        <p:spPr/>
        <p:txBody>
          <a:bodyPr/>
          <a:lstStyle/>
          <a:p>
            <a:fld id="{D4D4543A-8460-4D16-8861-B6EF0DAB61E7}" type="slidenum">
              <a:rPr lang="vi-VN" smtClean="0"/>
              <a:t>‹#›</a:t>
            </a:fld>
            <a:endParaRPr lang="vi-VN"/>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60EF2D93-6657-410D-AE81-C90EF2B4CB46}" type="datetimeFigureOut">
              <a:rPr lang="vi-VN" smtClean="0"/>
              <a:t>21/10/2015</a:t>
            </a:fld>
            <a:endParaRPr lang="vi-VN"/>
          </a:p>
        </p:txBody>
      </p:sp>
      <p:sp>
        <p:nvSpPr>
          <p:cNvPr id="10" name="Footer Placeholder 9"/>
          <p:cNvSpPr>
            <a:spLocks noGrp="1"/>
          </p:cNvSpPr>
          <p:nvPr>
            <p:ph type="ftr" sz="quarter" idx="11"/>
          </p:nvPr>
        </p:nvSpPr>
        <p:spPr/>
        <p:txBody>
          <a:bodyPr/>
          <a:lstStyle/>
          <a:p>
            <a:endParaRPr lang="vi-VN"/>
          </a:p>
        </p:txBody>
      </p:sp>
      <p:sp>
        <p:nvSpPr>
          <p:cNvPr id="31" name="Slide Number Placeholder 30"/>
          <p:cNvSpPr>
            <a:spLocks noGrp="1"/>
          </p:cNvSpPr>
          <p:nvPr>
            <p:ph type="sldNum" sz="quarter" idx="12"/>
          </p:nvPr>
        </p:nvSpPr>
        <p:spPr/>
        <p:txBody>
          <a:bodyPr/>
          <a:lstStyle/>
          <a:p>
            <a:fld id="{D4D4543A-8460-4D16-8861-B6EF0DAB61E7}" type="slidenum">
              <a:rPr lang="vi-VN" smtClean="0"/>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60EF2D93-6657-410D-AE81-C90EF2B4CB46}" type="datetimeFigureOut">
              <a:rPr lang="vi-VN" smtClean="0"/>
              <a:t>21/10/2015</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a:xfrm>
            <a:off x="8229600" y="6477000"/>
            <a:ext cx="762000" cy="246888"/>
          </a:xfrm>
        </p:spPr>
        <p:txBody>
          <a:bodyPr/>
          <a:lstStyle/>
          <a:p>
            <a:fld id="{D4D4543A-8460-4D16-8861-B6EF0DAB61E7}" type="slidenum">
              <a:rPr lang="vi-VN" smtClean="0"/>
              <a:t>‹#›</a:t>
            </a:fld>
            <a:endParaRPr lang="vi-VN"/>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0EF2D93-6657-410D-AE81-C90EF2B4CB46}" type="datetimeFigureOut">
              <a:rPr lang="vi-VN" smtClean="0"/>
              <a:t>21/10/2015</a:t>
            </a:fld>
            <a:endParaRPr lang="vi-VN"/>
          </a:p>
        </p:txBody>
      </p:sp>
      <p:sp>
        <p:nvSpPr>
          <p:cNvPr id="21" name="Footer Placeholder 20"/>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D4D4543A-8460-4D16-8861-B6EF0DAB61E7}" type="slidenum">
              <a:rPr lang="vi-VN" smtClean="0"/>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0EF2D93-6657-410D-AE81-C90EF2B4CB46}" type="datetimeFigureOut">
              <a:rPr lang="vi-VN" smtClean="0"/>
              <a:t>21/10/2015</a:t>
            </a:fld>
            <a:endParaRPr lang="vi-VN"/>
          </a:p>
        </p:txBody>
      </p:sp>
      <p:sp>
        <p:nvSpPr>
          <p:cNvPr id="24" name="Footer Placeholder 23"/>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D4D4543A-8460-4D16-8861-B6EF0DAB61E7}" type="slidenum">
              <a:rPr lang="vi-VN" smtClean="0"/>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0EF2D93-6657-410D-AE81-C90EF2B4CB46}" type="datetimeFigureOut">
              <a:rPr lang="vi-VN" smtClean="0"/>
              <a:t>21/10/2015</a:t>
            </a:fld>
            <a:endParaRPr lang="vi-VN"/>
          </a:p>
        </p:txBody>
      </p:sp>
      <p:sp>
        <p:nvSpPr>
          <p:cNvPr id="29" name="Footer Placeholder 28"/>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D4D4543A-8460-4D16-8861-B6EF0DAB61E7}" type="slidenum">
              <a:rPr lang="vi-VN" smtClean="0"/>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60EF2D93-6657-410D-AE81-C90EF2B4CB46}" type="datetimeFigureOut">
              <a:rPr lang="vi-VN" smtClean="0"/>
              <a:t>21/10/2015</a:t>
            </a:fld>
            <a:endParaRPr lang="vi-VN"/>
          </a:p>
        </p:txBody>
      </p:sp>
      <p:sp>
        <p:nvSpPr>
          <p:cNvPr id="5" name="Footer Placeholder 4"/>
          <p:cNvSpPr>
            <a:spLocks noGrp="1"/>
          </p:cNvSpPr>
          <p:nvPr>
            <p:ph type="ftr" sz="quarter" idx="11"/>
          </p:nvPr>
        </p:nvSpPr>
        <p:spPr/>
        <p:txBody>
          <a:bodyPr/>
          <a:lstStyle/>
          <a:p>
            <a:endParaRPr lang="vi-VN"/>
          </a:p>
        </p:txBody>
      </p:sp>
      <p:sp>
        <p:nvSpPr>
          <p:cNvPr id="31" name="Slide Number Placeholder 30"/>
          <p:cNvSpPr>
            <a:spLocks noGrp="1"/>
          </p:cNvSpPr>
          <p:nvPr>
            <p:ph type="sldNum" sz="quarter" idx="12"/>
          </p:nvPr>
        </p:nvSpPr>
        <p:spPr/>
        <p:txBody>
          <a:bodyPr/>
          <a:lstStyle/>
          <a:p>
            <a:fld id="{D4D4543A-8460-4D16-8861-B6EF0DAB61E7}" type="slidenum">
              <a:rPr lang="vi-VN" smtClean="0"/>
              <a:t>‹#›</a:t>
            </a:fld>
            <a:endParaRPr lang="vi-VN"/>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0EF2D93-6657-410D-AE81-C90EF2B4CB46}" type="datetimeFigureOut">
              <a:rPr lang="vi-VN" smtClean="0"/>
              <a:t>21/10/2015</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D4D4543A-8460-4D16-8861-B6EF0DAB61E7}" type="slidenum">
              <a:rPr lang="vi-VN" smtClean="0"/>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0EF2D93-6657-410D-AE81-C90EF2B4CB46}" type="datetimeFigureOut">
              <a:rPr lang="vi-VN" smtClean="0"/>
              <a:t>21/10/2015</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D4D4543A-8460-4D16-8861-B6EF0DAB61E7}" type="slidenum">
              <a:rPr lang="vi-VN" smtClean="0"/>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60EF2D93-6657-410D-AE81-C90EF2B4CB46}" type="datetimeFigureOut">
              <a:rPr lang="vi-VN" smtClean="0"/>
              <a:t>21/10/2015</a:t>
            </a:fld>
            <a:endParaRPr lang="vi-VN"/>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vi-VN"/>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D4D4543A-8460-4D16-8861-B6EF0DAB61E7}" type="slidenum">
              <a:rPr lang="vi-VN" smtClean="0"/>
              <a:t>‹#›</a:t>
            </a:fld>
            <a:endParaRPr lang="vi-VN"/>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51"/>
          <p:cNvSpPr txBox="1">
            <a:spLocks noChangeArrowheads="1"/>
          </p:cNvSpPr>
          <p:nvPr/>
        </p:nvSpPr>
        <p:spPr bwMode="auto">
          <a:xfrm>
            <a:off x="1580606" y="126637"/>
            <a:ext cx="70866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ctr"/>
            <a:r>
              <a:rPr lang="en-US" sz="2200" b="1">
                <a:solidFill>
                  <a:srgbClr val="FF0000"/>
                </a:solidFill>
                <a:latin typeface="Times New Roman" pitchFamily="18" charset="0"/>
                <a:cs typeface="Times New Roman" pitchFamily="18" charset="0"/>
              </a:rPr>
              <a:t>TRƯỜNG CAO ĐẲNG KỸ THUẬT LÝ TỰ TRỌNG</a:t>
            </a:r>
          </a:p>
          <a:p>
            <a:pPr algn="ctr"/>
            <a:r>
              <a:rPr lang="en-US" sz="2200" b="1">
                <a:solidFill>
                  <a:srgbClr val="FF0000"/>
                </a:solidFill>
                <a:latin typeface="Times New Roman" pitchFamily="18" charset="0"/>
                <a:cs typeface="Times New Roman" pitchFamily="18" charset="0"/>
              </a:rPr>
              <a:t>KHOA CÔNG NGHỆ CƠ KHÍ</a:t>
            </a:r>
          </a:p>
        </p:txBody>
      </p:sp>
      <p:pic>
        <p:nvPicPr>
          <p:cNvPr id="5" name="Picture 4" descr="E:\logo lytc.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375" y="0"/>
            <a:ext cx="1468438"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txBox="1">
            <a:spLocks noChangeArrowheads="1"/>
          </p:cNvSpPr>
          <p:nvPr/>
        </p:nvSpPr>
        <p:spPr>
          <a:xfrm>
            <a:off x="760594" y="1752600"/>
            <a:ext cx="7906612" cy="762000"/>
          </a:xfrm>
          <a:prstGeom prst="rect">
            <a:avLst/>
          </a:prstGeom>
        </p:spPr>
        <p:txBody>
          <a:bodyPr vert="horz" anchor="t">
            <a:noAutofit/>
          </a:bodyPr>
          <a:lst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a:lstStyle>
          <a:p>
            <a:pPr algn="ctr">
              <a:defRPr/>
            </a:pPr>
            <a:r>
              <a:rPr lang="en-US" b="1" smtClean="0">
                <a:solidFill>
                  <a:srgbClr val="002060"/>
                </a:solidFill>
                <a:latin typeface="Times New Roman" pitchFamily="18" charset="0"/>
                <a:cs typeface="Times New Roman" pitchFamily="18" charset="0"/>
              </a:rPr>
              <a:t>MÔN: AN TOÀN VÀ MÔI TRƯỜNG CÔNG NGHIỆP</a:t>
            </a:r>
            <a:br>
              <a:rPr lang="en-US" b="1" smtClean="0">
                <a:solidFill>
                  <a:srgbClr val="002060"/>
                </a:solidFill>
                <a:latin typeface="Times New Roman" pitchFamily="18" charset="0"/>
                <a:cs typeface="Times New Roman" pitchFamily="18" charset="0"/>
              </a:rPr>
            </a:br>
            <a:r>
              <a:rPr lang="en-US" b="1" smtClean="0">
                <a:solidFill>
                  <a:srgbClr val="002060"/>
                </a:solidFill>
                <a:latin typeface="Times New Roman" pitchFamily="18" charset="0"/>
                <a:cs typeface="Times New Roman" pitchFamily="18" charset="0"/>
              </a:rPr>
              <a:t/>
            </a:r>
            <a:br>
              <a:rPr lang="en-US" b="1" smtClean="0">
                <a:solidFill>
                  <a:srgbClr val="002060"/>
                </a:solidFill>
                <a:latin typeface="Times New Roman" pitchFamily="18" charset="0"/>
                <a:cs typeface="Times New Roman" pitchFamily="18" charset="0"/>
              </a:rPr>
            </a:br>
            <a:r>
              <a:rPr lang="en-US" b="1" i="1" smtClean="0">
                <a:solidFill>
                  <a:srgbClr val="002060"/>
                </a:solidFill>
              </a:rPr>
              <a:t/>
            </a:r>
            <a:br>
              <a:rPr lang="en-US" b="1" i="1" smtClean="0">
                <a:solidFill>
                  <a:srgbClr val="002060"/>
                </a:solidFill>
              </a:rPr>
            </a:br>
            <a:endParaRPr lang="en-US" b="1" i="1" smtClean="0">
              <a:solidFill>
                <a:srgbClr val="002060"/>
              </a:solidFill>
            </a:endParaRPr>
          </a:p>
        </p:txBody>
      </p:sp>
      <p:sp>
        <p:nvSpPr>
          <p:cNvPr id="8" name="TextBox 7"/>
          <p:cNvSpPr txBox="1"/>
          <p:nvPr/>
        </p:nvSpPr>
        <p:spPr>
          <a:xfrm>
            <a:off x="1219200" y="3276600"/>
            <a:ext cx="7239000" cy="1200329"/>
          </a:xfrm>
          <a:prstGeom prst="rect">
            <a:avLst/>
          </a:prstGeom>
          <a:noFill/>
        </p:spPr>
        <p:txBody>
          <a:bodyPr wrap="square" rtlCol="0">
            <a:spAutoFit/>
          </a:bodyPr>
          <a:lstStyle/>
          <a:p>
            <a:pPr algn="ctr"/>
            <a:r>
              <a:rPr lang="en-US" sz="3600" b="1" u="sng" smtClean="0">
                <a:solidFill>
                  <a:srgbClr val="9322AA"/>
                </a:solidFill>
                <a:latin typeface="Times New Roman" pitchFamily="18" charset="0"/>
                <a:cs typeface="Times New Roman" pitchFamily="18" charset="0"/>
              </a:rPr>
              <a:t>Bài 2.</a:t>
            </a:r>
            <a:r>
              <a:rPr lang="en-US" sz="3600" smtClean="0">
                <a:latin typeface="Times New Roman" pitchFamily="18" charset="0"/>
                <a:cs typeface="Times New Roman" pitchFamily="18" charset="0"/>
              </a:rPr>
              <a:t> </a:t>
            </a:r>
            <a:r>
              <a:rPr lang="en-US" sz="3600" b="1" smtClean="0">
                <a:latin typeface="Times New Roman" pitchFamily="18" charset="0"/>
                <a:cs typeface="Times New Roman" pitchFamily="18" charset="0"/>
              </a:rPr>
              <a:t>Công tác bảo hộ lao động tại doanh nghiệp</a:t>
            </a:r>
            <a:endParaRPr lang="vi-VN" sz="3600" b="1">
              <a:latin typeface="Times New Roman" pitchFamily="18" charset="0"/>
              <a:cs typeface="Times New Roman" pitchFamily="18" charset="0"/>
            </a:endParaRPr>
          </a:p>
        </p:txBody>
      </p:sp>
    </p:spTree>
    <p:extLst>
      <p:ext uri="{BB962C8B-B14F-4D97-AF65-F5344CB8AC3E}">
        <p14:creationId xmlns:p14="http://schemas.microsoft.com/office/powerpoint/2010/main" val="3910816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66800" y="1524000"/>
            <a:ext cx="6858000" cy="2575064"/>
          </a:xfrm>
          <a:prstGeom prst="rect">
            <a:avLst/>
          </a:prstGeom>
          <a:noFill/>
        </p:spPr>
        <p:txBody>
          <a:bodyPr wrap="square" rtlCol="0">
            <a:spAutoFit/>
          </a:bodyPr>
          <a:lstStyle/>
          <a:p>
            <a:pPr algn="just">
              <a:spcBef>
                <a:spcPts val="1000"/>
              </a:spcBef>
              <a:spcAft>
                <a:spcPts val="1000"/>
              </a:spcAft>
            </a:pPr>
            <a:r>
              <a:rPr lang="en-US" sz="3200" b="1" smtClean="0">
                <a:solidFill>
                  <a:srgbClr val="00B050"/>
                </a:solidFill>
                <a:latin typeface="Times New Roman" pitchFamily="18" charset="0"/>
                <a:cs typeface="Times New Roman" pitchFamily="18" charset="0"/>
              </a:rPr>
              <a:t>Mục tiêu:</a:t>
            </a:r>
          </a:p>
          <a:p>
            <a:pPr algn="just">
              <a:spcBef>
                <a:spcPts val="1000"/>
              </a:spcBef>
              <a:spcAft>
                <a:spcPts val="1000"/>
              </a:spcAft>
            </a:pPr>
            <a:r>
              <a:rPr lang="en-US" sz="3200" smtClean="0">
                <a:latin typeface="Times New Roman" pitchFamily="18" charset="0"/>
                <a:cs typeface="Times New Roman" pitchFamily="18" charset="0"/>
              </a:rPr>
              <a:t>	Tìm hiểu bộ máy tổ chức quản lý công tác BHLĐ tại Doanh nghiệp</a:t>
            </a:r>
          </a:p>
          <a:p>
            <a:pPr algn="just">
              <a:spcBef>
                <a:spcPts val="1000"/>
              </a:spcBef>
              <a:spcAft>
                <a:spcPts val="1000"/>
              </a:spcAft>
            </a:pPr>
            <a:r>
              <a:rPr lang="en-US" sz="3200" smtClean="0">
                <a:latin typeface="Times New Roman" pitchFamily="18" charset="0"/>
                <a:cs typeface="Times New Roman" pitchFamily="18" charset="0"/>
              </a:rPr>
              <a:t>	Công tác BHLĐ tại Doanh nghiệp</a:t>
            </a:r>
            <a:endParaRPr lang="vi-VN" sz="3200">
              <a:latin typeface="Times New Roman" pitchFamily="18" charset="0"/>
              <a:cs typeface="Times New Roman" pitchFamily="18" charset="0"/>
            </a:endParaRPr>
          </a:p>
        </p:txBody>
      </p:sp>
      <p:sp>
        <p:nvSpPr>
          <p:cNvPr id="2" name="Right Arrow 1"/>
          <p:cNvSpPr/>
          <p:nvPr/>
        </p:nvSpPr>
        <p:spPr>
          <a:xfrm>
            <a:off x="1447800" y="2402299"/>
            <a:ext cx="533400" cy="250021"/>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 name="Right Arrow 4"/>
          <p:cNvSpPr/>
          <p:nvPr/>
        </p:nvSpPr>
        <p:spPr>
          <a:xfrm>
            <a:off x="1447800" y="3685415"/>
            <a:ext cx="533400" cy="250021"/>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2116831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437114"/>
            <a:ext cx="4494852" cy="3046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8217" y="410120"/>
            <a:ext cx="4234012" cy="3073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537" y="3647531"/>
            <a:ext cx="4286250" cy="303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rotWithShape="1">
          <a:blip r:embed="rId5">
            <a:extLst>
              <a:ext uri="{28A0092B-C50C-407E-A947-70E740481C1C}">
                <a14:useLocalDpi xmlns:a14="http://schemas.microsoft.com/office/drawing/2010/main" val="0"/>
              </a:ext>
            </a:extLst>
          </a:blip>
          <a:srcRect t="3300" b="6667"/>
          <a:stretch/>
        </p:blipFill>
        <p:spPr bwMode="auto">
          <a:xfrm>
            <a:off x="4899102" y="3647530"/>
            <a:ext cx="4016297" cy="3212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7772400" y="0"/>
            <a:ext cx="1349829" cy="369332"/>
          </a:xfrm>
          <a:prstGeom prst="rect">
            <a:avLst/>
          </a:prstGeom>
          <a:noFill/>
        </p:spPr>
        <p:txBody>
          <a:bodyPr wrap="square" rtlCol="0">
            <a:spAutoFit/>
          </a:bodyPr>
          <a:lstStyle/>
          <a:p>
            <a:r>
              <a:rPr lang="en-US" smtClean="0"/>
              <a:t>VIDEO 01</a:t>
            </a:r>
            <a:endParaRPr lang="vi-VN"/>
          </a:p>
        </p:txBody>
      </p:sp>
    </p:spTree>
    <p:extLst>
      <p:ext uri="{BB962C8B-B14F-4D97-AF65-F5344CB8AC3E}">
        <p14:creationId xmlns:p14="http://schemas.microsoft.com/office/powerpoint/2010/main" val="3536980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381000"/>
            <a:ext cx="3810000" cy="2663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descr="[-]Tây[-]Ninh:[-]Đình[-]chỉ[-]hoạt[-]động[-]nhà[-]máy[-]xả[-]nước[-]thải[-]làm[-]chết[-]cây[-]rừ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3429000"/>
            <a:ext cx="38100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tnmcms.gkxim.vn/wp-content/uploads/2015/08/f5e1fa141c38a3c4387a429dee08b88c.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95800" y="303036"/>
            <a:ext cx="4227864" cy="28194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9709" y="3457575"/>
            <a:ext cx="3733800" cy="2800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6980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2143" y="0"/>
            <a:ext cx="8610600" cy="954107"/>
          </a:xfrm>
          <a:prstGeom prst="rect">
            <a:avLst/>
          </a:prstGeom>
          <a:noFill/>
        </p:spPr>
        <p:txBody>
          <a:bodyPr wrap="square" rtlCol="0">
            <a:spAutoFit/>
          </a:bodyPr>
          <a:lstStyle/>
          <a:p>
            <a:pPr marL="571500" indent="-571500" algn="ctr">
              <a:buAutoNum type="romanUcPeriod"/>
            </a:pPr>
            <a:r>
              <a:rPr lang="en-US" sz="2800" b="1" i="1" smtClean="0">
                <a:solidFill>
                  <a:srgbClr val="FF0000"/>
                </a:solidFill>
                <a:latin typeface="Times New Roman" pitchFamily="18" charset="0"/>
                <a:cs typeface="Times New Roman" pitchFamily="18" charset="0"/>
              </a:rPr>
              <a:t>BỘ MÁY TỔ CHỨC QUẢN LÝ </a:t>
            </a:r>
          </a:p>
          <a:p>
            <a:pPr algn="ctr"/>
            <a:r>
              <a:rPr lang="en-US" sz="2800" b="1" i="1" smtClean="0">
                <a:solidFill>
                  <a:srgbClr val="FF0000"/>
                </a:solidFill>
                <a:latin typeface="Times New Roman" pitchFamily="18" charset="0"/>
                <a:cs typeface="Times New Roman" pitchFamily="18" charset="0"/>
              </a:rPr>
              <a:t>CÔNG TÁC BHLĐ TẠI DOANH NGHIỆP</a:t>
            </a:r>
            <a:endParaRPr lang="vi-VN" sz="2800" b="1" i="1">
              <a:solidFill>
                <a:srgbClr val="FF0000"/>
              </a:solidFill>
              <a:latin typeface="Times New Roman" pitchFamily="18" charset="0"/>
              <a:cs typeface="Times New Roman" pitchFamily="18" charset="0"/>
            </a:endParaRPr>
          </a:p>
        </p:txBody>
      </p:sp>
      <p:sp>
        <p:nvSpPr>
          <p:cNvPr id="3" name="TextBox 2"/>
          <p:cNvSpPr txBox="1"/>
          <p:nvPr/>
        </p:nvSpPr>
        <p:spPr>
          <a:xfrm>
            <a:off x="435429" y="954107"/>
            <a:ext cx="8153400" cy="954107"/>
          </a:xfrm>
          <a:prstGeom prst="rect">
            <a:avLst/>
          </a:prstGeom>
          <a:noFill/>
        </p:spPr>
        <p:txBody>
          <a:bodyPr wrap="square" rtlCol="0">
            <a:spAutoFit/>
          </a:bodyPr>
          <a:lstStyle/>
          <a:p>
            <a:r>
              <a:rPr lang="en-US" sz="2800" b="1" i="1" smtClean="0">
                <a:solidFill>
                  <a:srgbClr val="009900"/>
                </a:solidFill>
                <a:latin typeface="Times New Roman" pitchFamily="18" charset="0"/>
                <a:cs typeface="Times New Roman" pitchFamily="18" charset="0"/>
              </a:rPr>
              <a:t>1.1. </a:t>
            </a:r>
            <a:r>
              <a:rPr lang="vi-VN" sz="2800" b="1" i="1" smtClean="0">
                <a:solidFill>
                  <a:srgbClr val="009900"/>
                </a:solidFill>
                <a:latin typeface="Times New Roman" pitchFamily="18" charset="0"/>
                <a:cs typeface="Times New Roman" pitchFamily="18" charset="0"/>
              </a:rPr>
              <a:t>Sơ</a:t>
            </a:r>
            <a:r>
              <a:rPr lang="en-US" sz="2800" b="1" i="1" smtClean="0">
                <a:solidFill>
                  <a:srgbClr val="009900"/>
                </a:solidFill>
                <a:latin typeface="Times New Roman" pitchFamily="18" charset="0"/>
                <a:cs typeface="Times New Roman" pitchFamily="18" charset="0"/>
              </a:rPr>
              <a:t> đồ bộ máy tổ chức quản lý công tác BHLĐ trong doanh nghiệp</a:t>
            </a:r>
            <a:endParaRPr lang="vi-VN" sz="2800" b="1" i="1">
              <a:solidFill>
                <a:srgbClr val="009900"/>
              </a:solidFill>
              <a:latin typeface="Times New Roman" pitchFamily="18" charset="0"/>
              <a:cs typeface="Times New Roman" pitchFamily="18" charset="0"/>
            </a:endParaRPr>
          </a:p>
        </p:txBody>
      </p:sp>
      <p:pic>
        <p:nvPicPr>
          <p:cNvPr id="2050" name="Picture 2"/>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l="21324" t="16695" r="3076" b="29029"/>
          <a:stretch/>
        </p:blipFill>
        <p:spPr bwMode="auto">
          <a:xfrm rot="10800000">
            <a:off x="0" y="1908213"/>
            <a:ext cx="9144000" cy="4949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9073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4800" y="152400"/>
            <a:ext cx="8153400" cy="523220"/>
          </a:xfrm>
          <a:prstGeom prst="rect">
            <a:avLst/>
          </a:prstGeom>
          <a:noFill/>
        </p:spPr>
        <p:txBody>
          <a:bodyPr wrap="square" rtlCol="0">
            <a:spAutoFit/>
          </a:bodyPr>
          <a:lstStyle/>
          <a:p>
            <a:r>
              <a:rPr lang="en-US" sz="2800" b="1" i="1" smtClean="0">
                <a:solidFill>
                  <a:srgbClr val="009900"/>
                </a:solidFill>
                <a:latin typeface="Times New Roman" pitchFamily="18" charset="0"/>
                <a:cs typeface="Times New Roman" pitchFamily="18" charset="0"/>
              </a:rPr>
              <a:t>1.2. Hội đồng BHLĐ tại doanh nghiệp</a:t>
            </a:r>
            <a:endParaRPr lang="vi-VN" sz="2800" b="1" i="1">
              <a:solidFill>
                <a:srgbClr val="009900"/>
              </a:solidFill>
              <a:latin typeface="Times New Roman" pitchFamily="18" charset="0"/>
              <a:cs typeface="Times New Roman" pitchFamily="18" charset="0"/>
            </a:endParaRPr>
          </a:p>
        </p:txBody>
      </p:sp>
      <p:sp>
        <p:nvSpPr>
          <p:cNvPr id="4" name="Rectangle 3"/>
          <p:cNvSpPr/>
          <p:nvPr/>
        </p:nvSpPr>
        <p:spPr>
          <a:xfrm>
            <a:off x="152399" y="4689566"/>
            <a:ext cx="2819400" cy="1066800"/>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ln w="17780" cmpd="sng">
                  <a:noFill/>
                  <a:prstDash val="solid"/>
                  <a:miter lim="800000"/>
                </a:ln>
                <a:solidFill>
                  <a:schemeClr val="tx1"/>
                </a:solidFill>
                <a:latin typeface="Times New Roman" pitchFamily="18" charset="0"/>
                <a:cs typeface="Times New Roman" pitchFamily="18" charset="0"/>
              </a:rPr>
              <a:t>Chủ tịch HĐ</a:t>
            </a:r>
          </a:p>
          <a:p>
            <a:pPr algn="ctr"/>
            <a:r>
              <a:rPr lang="en-US" sz="2800" b="1" smtClean="0">
                <a:ln w="17780" cmpd="sng">
                  <a:noFill/>
                  <a:prstDash val="solid"/>
                  <a:miter lim="800000"/>
                </a:ln>
                <a:solidFill>
                  <a:schemeClr val="tx1"/>
                </a:solidFill>
                <a:latin typeface="Times New Roman" pitchFamily="18" charset="0"/>
                <a:cs typeface="Times New Roman" pitchFamily="18" charset="0"/>
              </a:rPr>
              <a:t>(PGĐ kỹ thuật)</a:t>
            </a:r>
            <a:endParaRPr lang="vi-VN" sz="2800" b="1">
              <a:ln w="17780" cmpd="sng">
                <a:noFill/>
                <a:prstDash val="solid"/>
                <a:miter lim="800000"/>
              </a:ln>
              <a:solidFill>
                <a:schemeClr val="tx1"/>
              </a:solidFill>
              <a:latin typeface="Times New Roman" pitchFamily="18" charset="0"/>
              <a:cs typeface="Times New Roman" pitchFamily="18" charset="0"/>
            </a:endParaRPr>
          </a:p>
        </p:txBody>
      </p:sp>
      <p:sp>
        <p:nvSpPr>
          <p:cNvPr id="5" name="Oval 4"/>
          <p:cNvSpPr/>
          <p:nvPr/>
        </p:nvSpPr>
        <p:spPr>
          <a:xfrm>
            <a:off x="2971799" y="716986"/>
            <a:ext cx="3200400" cy="1371600"/>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smtClean="0">
                <a:solidFill>
                  <a:schemeClr val="tx1"/>
                </a:solidFill>
                <a:latin typeface="Times New Roman" pitchFamily="18" charset="0"/>
                <a:cs typeface="Times New Roman" pitchFamily="18" charset="0"/>
              </a:rPr>
              <a:t>HỘI ĐỒNG</a:t>
            </a:r>
          </a:p>
          <a:p>
            <a:pPr algn="ctr"/>
            <a:r>
              <a:rPr lang="en-US" sz="3000" b="1" smtClean="0">
                <a:solidFill>
                  <a:schemeClr val="tx1"/>
                </a:solidFill>
                <a:latin typeface="Times New Roman" pitchFamily="18" charset="0"/>
                <a:cs typeface="Times New Roman" pitchFamily="18" charset="0"/>
              </a:rPr>
              <a:t>BHLĐ</a:t>
            </a:r>
            <a:endParaRPr lang="vi-VN" sz="3000" b="1">
              <a:solidFill>
                <a:schemeClr val="tx1"/>
              </a:solidFill>
              <a:latin typeface="Times New Roman" pitchFamily="18" charset="0"/>
              <a:cs typeface="Times New Roman" pitchFamily="18" charset="0"/>
            </a:endParaRPr>
          </a:p>
        </p:txBody>
      </p:sp>
      <p:cxnSp>
        <p:nvCxnSpPr>
          <p:cNvPr id="7" name="Straight Arrow Connector 6"/>
          <p:cNvCxnSpPr>
            <a:stCxn id="5" idx="4"/>
            <a:endCxn id="4" idx="0"/>
          </p:cNvCxnSpPr>
          <p:nvPr/>
        </p:nvCxnSpPr>
        <p:spPr>
          <a:xfrm flipH="1">
            <a:off x="1562099" y="2088586"/>
            <a:ext cx="3009900" cy="260098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8" name="TextBox 7"/>
          <p:cNvSpPr txBox="1"/>
          <p:nvPr/>
        </p:nvSpPr>
        <p:spPr>
          <a:xfrm rot="-2400000">
            <a:off x="700411" y="2519603"/>
            <a:ext cx="2919288" cy="1107996"/>
          </a:xfrm>
          <a:prstGeom prst="rect">
            <a:avLst/>
          </a:prstGeom>
          <a:noFill/>
        </p:spPr>
        <p:txBody>
          <a:bodyPr wrap="square" rtlCol="0">
            <a:spAutoFit/>
          </a:bodyPr>
          <a:lstStyle/>
          <a:p>
            <a:r>
              <a:rPr lang="en-US" sz="2200" smtClean="0">
                <a:latin typeface="Times New Roman" pitchFamily="18" charset="0"/>
                <a:cs typeface="Times New Roman" pitchFamily="18" charset="0"/>
              </a:rPr>
              <a:t>Đại diện có thẩm quyền của người sử dụng lao động</a:t>
            </a:r>
            <a:endParaRPr lang="vi-VN" sz="2200">
              <a:latin typeface="Times New Roman" pitchFamily="18" charset="0"/>
              <a:cs typeface="Times New Roman" pitchFamily="18" charset="0"/>
            </a:endParaRPr>
          </a:p>
        </p:txBody>
      </p:sp>
      <p:sp>
        <p:nvSpPr>
          <p:cNvPr id="12" name="Rectangle 11"/>
          <p:cNvSpPr/>
          <p:nvPr/>
        </p:nvSpPr>
        <p:spPr>
          <a:xfrm>
            <a:off x="3054176" y="4691743"/>
            <a:ext cx="3004457" cy="1600200"/>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ln w="17780" cmpd="sng">
                  <a:noFill/>
                  <a:prstDash val="solid"/>
                  <a:miter lim="800000"/>
                </a:ln>
                <a:solidFill>
                  <a:schemeClr val="tx1"/>
                </a:solidFill>
                <a:latin typeface="Times New Roman" pitchFamily="18" charset="0"/>
                <a:cs typeface="Times New Roman" pitchFamily="18" charset="0"/>
              </a:rPr>
              <a:t>P.Chủ tịch HĐ</a:t>
            </a:r>
          </a:p>
          <a:p>
            <a:pPr algn="ctr"/>
            <a:r>
              <a:rPr lang="en-US" sz="2800" b="1" smtClean="0">
                <a:ln w="17780" cmpd="sng">
                  <a:noFill/>
                  <a:prstDash val="solid"/>
                  <a:miter lim="800000"/>
                </a:ln>
                <a:solidFill>
                  <a:schemeClr val="tx1"/>
                </a:solidFill>
                <a:latin typeface="Times New Roman" pitchFamily="18" charset="0"/>
                <a:cs typeface="Times New Roman" pitchFamily="18" charset="0"/>
              </a:rPr>
              <a:t>(Chủ tịch hoặc P. chủ tịch công đoàn cơ sở)</a:t>
            </a:r>
            <a:endParaRPr lang="vi-VN" sz="2800" b="1">
              <a:ln w="17780" cmpd="sng">
                <a:noFill/>
                <a:prstDash val="solid"/>
                <a:miter lim="800000"/>
              </a:ln>
              <a:solidFill>
                <a:schemeClr val="tx1"/>
              </a:solidFill>
              <a:latin typeface="Times New Roman" pitchFamily="18" charset="0"/>
              <a:cs typeface="Times New Roman" pitchFamily="18" charset="0"/>
            </a:endParaRPr>
          </a:p>
        </p:txBody>
      </p:sp>
      <p:sp>
        <p:nvSpPr>
          <p:cNvPr id="16" name="Rectangle 15"/>
          <p:cNvSpPr/>
          <p:nvPr/>
        </p:nvSpPr>
        <p:spPr>
          <a:xfrm>
            <a:off x="6139543" y="4674325"/>
            <a:ext cx="3004457" cy="2183675"/>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ln w="17780" cmpd="sng">
                  <a:noFill/>
                  <a:prstDash val="solid"/>
                  <a:miter lim="800000"/>
                </a:ln>
                <a:solidFill>
                  <a:schemeClr val="tx1"/>
                </a:solidFill>
                <a:latin typeface="Times New Roman" pitchFamily="18" charset="0"/>
                <a:cs typeface="Times New Roman" pitchFamily="18" charset="0"/>
              </a:rPr>
              <a:t>Ủy viên kiêm thư ký HĐ (trưởng bộ phận BHLĐ hoặc cán bộ phụ trách công tác BHLĐ  </a:t>
            </a:r>
            <a:endParaRPr lang="vi-VN" sz="2800" b="1">
              <a:ln w="17780" cmpd="sng">
                <a:noFill/>
                <a:prstDash val="solid"/>
                <a:miter lim="800000"/>
              </a:ln>
              <a:solidFill>
                <a:schemeClr val="tx1"/>
              </a:solidFill>
              <a:latin typeface="Times New Roman" pitchFamily="18" charset="0"/>
              <a:cs typeface="Times New Roman" pitchFamily="18" charset="0"/>
            </a:endParaRPr>
          </a:p>
        </p:txBody>
      </p:sp>
      <p:cxnSp>
        <p:nvCxnSpPr>
          <p:cNvPr id="17" name="Straight Arrow Connector 16"/>
          <p:cNvCxnSpPr>
            <a:stCxn id="5" idx="4"/>
            <a:endCxn id="12" idx="0"/>
          </p:cNvCxnSpPr>
          <p:nvPr/>
        </p:nvCxnSpPr>
        <p:spPr>
          <a:xfrm flipH="1">
            <a:off x="4556405" y="2088586"/>
            <a:ext cx="15594" cy="260315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0" name="TextBox 19"/>
          <p:cNvSpPr txBox="1"/>
          <p:nvPr/>
        </p:nvSpPr>
        <p:spPr>
          <a:xfrm rot="-5400000">
            <a:off x="3083113" y="3218451"/>
            <a:ext cx="2177143" cy="769441"/>
          </a:xfrm>
          <a:prstGeom prst="rect">
            <a:avLst/>
          </a:prstGeom>
          <a:noFill/>
        </p:spPr>
        <p:txBody>
          <a:bodyPr wrap="square" rtlCol="0">
            <a:spAutoFit/>
          </a:bodyPr>
          <a:lstStyle/>
          <a:p>
            <a:r>
              <a:rPr lang="en-US" sz="2200" smtClean="0">
                <a:latin typeface="Times New Roman" pitchFamily="18" charset="0"/>
                <a:cs typeface="Times New Roman" pitchFamily="18" charset="0"/>
              </a:rPr>
              <a:t>Đại diện BCH Công đoàn DN</a:t>
            </a:r>
            <a:endParaRPr lang="vi-VN" sz="2200">
              <a:latin typeface="Times New Roman" pitchFamily="18" charset="0"/>
              <a:cs typeface="Times New Roman" pitchFamily="18" charset="0"/>
            </a:endParaRPr>
          </a:p>
        </p:txBody>
      </p:sp>
      <p:cxnSp>
        <p:nvCxnSpPr>
          <p:cNvPr id="21" name="Straight Arrow Connector 20"/>
          <p:cNvCxnSpPr>
            <a:stCxn id="5" idx="4"/>
            <a:endCxn id="16" idx="0"/>
          </p:cNvCxnSpPr>
          <p:nvPr/>
        </p:nvCxnSpPr>
        <p:spPr>
          <a:xfrm>
            <a:off x="4571999" y="2088586"/>
            <a:ext cx="3069773" cy="2585739"/>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0" name="TextBox 29"/>
          <p:cNvSpPr txBox="1"/>
          <p:nvPr/>
        </p:nvSpPr>
        <p:spPr>
          <a:xfrm>
            <a:off x="94984" y="716986"/>
            <a:ext cx="8153400" cy="523220"/>
          </a:xfrm>
          <a:prstGeom prst="rect">
            <a:avLst/>
          </a:prstGeom>
          <a:noFill/>
        </p:spPr>
        <p:txBody>
          <a:bodyPr wrap="square" rtlCol="0">
            <a:spAutoFit/>
          </a:bodyPr>
          <a:lstStyle/>
          <a:p>
            <a:r>
              <a:rPr lang="en-US" sz="2800" b="1" i="1" smtClean="0">
                <a:latin typeface="Times New Roman" pitchFamily="18" charset="0"/>
                <a:cs typeface="Times New Roman" pitchFamily="18" charset="0"/>
              </a:rPr>
              <a:t>a. Thành phần</a:t>
            </a:r>
            <a:endParaRPr lang="vi-VN" sz="2800" b="1" i="1">
              <a:latin typeface="Times New Roman" pitchFamily="18" charset="0"/>
              <a:cs typeface="Times New Roman" pitchFamily="18" charset="0"/>
            </a:endParaRPr>
          </a:p>
        </p:txBody>
      </p:sp>
    </p:spTree>
    <p:extLst>
      <p:ext uri="{BB962C8B-B14F-4D97-AF65-F5344CB8AC3E}">
        <p14:creationId xmlns:p14="http://schemas.microsoft.com/office/powerpoint/2010/main" val="1295659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35540"/>
            <a:ext cx="8153400" cy="523220"/>
          </a:xfrm>
          <a:prstGeom prst="rect">
            <a:avLst/>
          </a:prstGeom>
          <a:noFill/>
        </p:spPr>
        <p:txBody>
          <a:bodyPr wrap="square" rtlCol="0">
            <a:spAutoFit/>
          </a:bodyPr>
          <a:lstStyle/>
          <a:p>
            <a:r>
              <a:rPr lang="en-US" sz="2800" b="1" i="1" smtClean="0">
                <a:solidFill>
                  <a:srgbClr val="009900"/>
                </a:solidFill>
                <a:latin typeface="Times New Roman" pitchFamily="18" charset="0"/>
                <a:cs typeface="Times New Roman" pitchFamily="18" charset="0"/>
              </a:rPr>
              <a:t>1.2. Hội đồng BHLĐ tại doanh nghiệp</a:t>
            </a:r>
            <a:endParaRPr lang="vi-VN" sz="2800" b="1" i="1">
              <a:solidFill>
                <a:srgbClr val="009900"/>
              </a:solidFill>
              <a:latin typeface="Times New Roman" pitchFamily="18" charset="0"/>
              <a:cs typeface="Times New Roman" pitchFamily="18" charset="0"/>
            </a:endParaRPr>
          </a:p>
        </p:txBody>
      </p:sp>
      <p:sp>
        <p:nvSpPr>
          <p:cNvPr id="5" name="TextBox 4"/>
          <p:cNvSpPr txBox="1"/>
          <p:nvPr/>
        </p:nvSpPr>
        <p:spPr>
          <a:xfrm>
            <a:off x="381000" y="583415"/>
            <a:ext cx="8153400" cy="6093976"/>
          </a:xfrm>
          <a:prstGeom prst="rect">
            <a:avLst/>
          </a:prstGeom>
          <a:noFill/>
        </p:spPr>
        <p:txBody>
          <a:bodyPr wrap="square" rtlCol="0">
            <a:spAutoFit/>
          </a:bodyPr>
          <a:lstStyle/>
          <a:p>
            <a:r>
              <a:rPr lang="en-US" sz="3000" b="1" i="1">
                <a:latin typeface="Times New Roman" pitchFamily="18" charset="0"/>
                <a:cs typeface="Times New Roman" pitchFamily="18" charset="0"/>
              </a:rPr>
              <a:t>b</a:t>
            </a:r>
            <a:r>
              <a:rPr lang="en-US" sz="3000" b="1" i="1" smtClean="0">
                <a:latin typeface="Times New Roman" pitchFamily="18" charset="0"/>
                <a:cs typeface="Times New Roman" pitchFamily="18" charset="0"/>
              </a:rPr>
              <a:t>. Nhiệm vụ và quyền hạn của HĐ</a:t>
            </a:r>
          </a:p>
          <a:p>
            <a:r>
              <a:rPr lang="vi-VN" sz="3000" smtClean="0">
                <a:latin typeface="Times New Roman" pitchFamily="18" charset="0"/>
                <a:cs typeface="Times New Roman" pitchFamily="18" charset="0"/>
              </a:rPr>
              <a:t>- </a:t>
            </a:r>
            <a:r>
              <a:rPr lang="vi-VN" sz="3000" b="1" i="1" u="sng" smtClean="0">
                <a:solidFill>
                  <a:srgbClr val="0000FF"/>
                </a:solidFill>
                <a:latin typeface="Times New Roman" pitchFamily="18" charset="0"/>
                <a:cs typeface="Times New Roman" pitchFamily="18" charset="0"/>
              </a:rPr>
              <a:t>Tham </a:t>
            </a:r>
            <a:r>
              <a:rPr lang="vi-VN" sz="3000" b="1" i="1" u="sng">
                <a:solidFill>
                  <a:srgbClr val="0000FF"/>
                </a:solidFill>
                <a:latin typeface="Times New Roman" pitchFamily="18" charset="0"/>
                <a:cs typeface="Times New Roman" pitchFamily="18" charset="0"/>
              </a:rPr>
              <a:t>gia ý kiến và tư vấn</a:t>
            </a:r>
            <a:r>
              <a:rPr lang="vi-VN" sz="3000" u="sng">
                <a:solidFill>
                  <a:srgbClr val="0000FF"/>
                </a:solidFill>
                <a:latin typeface="Times New Roman" pitchFamily="18" charset="0"/>
                <a:cs typeface="Times New Roman" pitchFamily="18" charset="0"/>
              </a:rPr>
              <a:t> </a:t>
            </a:r>
            <a:r>
              <a:rPr lang="vi-VN" sz="3000">
                <a:latin typeface="Times New Roman" pitchFamily="18" charset="0"/>
                <a:cs typeface="Times New Roman" pitchFamily="18" charset="0"/>
              </a:rPr>
              <a:t>với người sử dụng lao động </a:t>
            </a:r>
            <a:r>
              <a:rPr lang="vi-VN" sz="3000" b="1" i="1" u="sng">
                <a:solidFill>
                  <a:srgbClr val="0000FF"/>
                </a:solidFill>
                <a:latin typeface="Times New Roman" pitchFamily="18" charset="0"/>
                <a:cs typeface="Times New Roman" pitchFamily="18" charset="0"/>
              </a:rPr>
              <a:t>về những vấn đề BHLĐ</a:t>
            </a:r>
            <a:r>
              <a:rPr lang="vi-VN" sz="3000">
                <a:latin typeface="Times New Roman" pitchFamily="18" charset="0"/>
                <a:cs typeface="Times New Roman" pitchFamily="18" charset="0"/>
              </a:rPr>
              <a:t> </a:t>
            </a:r>
            <a:r>
              <a:rPr lang="vi-VN" sz="3000" smtClean="0">
                <a:latin typeface="Times New Roman" pitchFamily="18" charset="0"/>
                <a:cs typeface="Times New Roman" pitchFamily="18" charset="0"/>
              </a:rPr>
              <a:t>trong doanh </a:t>
            </a:r>
            <a:r>
              <a:rPr lang="vi-VN" sz="3000">
                <a:latin typeface="Times New Roman" pitchFamily="18" charset="0"/>
                <a:cs typeface="Times New Roman" pitchFamily="18" charset="0"/>
              </a:rPr>
              <a:t>nghiệp.</a:t>
            </a:r>
          </a:p>
          <a:p>
            <a:r>
              <a:rPr lang="vi-VN" sz="3000">
                <a:latin typeface="Times New Roman" pitchFamily="18" charset="0"/>
                <a:cs typeface="Times New Roman" pitchFamily="18" charset="0"/>
              </a:rPr>
              <a:t>- </a:t>
            </a:r>
            <a:r>
              <a:rPr lang="vi-VN" sz="3000" b="1" i="1" u="sng">
                <a:solidFill>
                  <a:srgbClr val="9322AA"/>
                </a:solidFill>
                <a:latin typeface="Times New Roman" pitchFamily="18" charset="0"/>
                <a:cs typeface="Times New Roman" pitchFamily="18" charset="0"/>
              </a:rPr>
              <a:t>Phối hợp</a:t>
            </a:r>
            <a:r>
              <a:rPr lang="vi-VN" sz="3000">
                <a:solidFill>
                  <a:srgbClr val="9322AA"/>
                </a:solidFill>
                <a:latin typeface="Times New Roman" pitchFamily="18" charset="0"/>
                <a:cs typeface="Times New Roman" pitchFamily="18" charset="0"/>
              </a:rPr>
              <a:t> </a:t>
            </a:r>
            <a:r>
              <a:rPr lang="vi-VN" sz="3000">
                <a:latin typeface="Times New Roman" pitchFamily="18" charset="0"/>
                <a:cs typeface="Times New Roman" pitchFamily="18" charset="0"/>
              </a:rPr>
              <a:t>với các bộ phận có liên quan trong việc </a:t>
            </a:r>
            <a:r>
              <a:rPr lang="vi-VN" sz="3000" b="1" i="1" u="sng">
                <a:solidFill>
                  <a:srgbClr val="9322AA"/>
                </a:solidFill>
                <a:latin typeface="Times New Roman" pitchFamily="18" charset="0"/>
                <a:cs typeface="Times New Roman" pitchFamily="18" charset="0"/>
              </a:rPr>
              <a:t>xây dựng</a:t>
            </a:r>
            <a:r>
              <a:rPr lang="vi-VN" sz="3000">
                <a:latin typeface="Times New Roman" pitchFamily="18" charset="0"/>
                <a:cs typeface="Times New Roman" pitchFamily="18" charset="0"/>
              </a:rPr>
              <a:t> các văn bản về quy </a:t>
            </a:r>
            <a:r>
              <a:rPr lang="vi-VN" sz="3000" smtClean="0">
                <a:latin typeface="Times New Roman" pitchFamily="18" charset="0"/>
                <a:cs typeface="Times New Roman" pitchFamily="18" charset="0"/>
              </a:rPr>
              <a:t>chế quản </a:t>
            </a:r>
            <a:r>
              <a:rPr lang="vi-VN" sz="3000">
                <a:latin typeface="Times New Roman" pitchFamily="18" charset="0"/>
                <a:cs typeface="Times New Roman" pitchFamily="18" charset="0"/>
              </a:rPr>
              <a:t>lý, chương trình, kế hoạch BHLĐ của doanh nghiệp.</a:t>
            </a:r>
          </a:p>
          <a:p>
            <a:r>
              <a:rPr lang="vi-VN" sz="3000">
                <a:latin typeface="Times New Roman" pitchFamily="18" charset="0"/>
                <a:cs typeface="Times New Roman" pitchFamily="18" charset="0"/>
              </a:rPr>
              <a:t>- </a:t>
            </a:r>
            <a:r>
              <a:rPr lang="vi-VN" sz="3000" u="sng">
                <a:solidFill>
                  <a:srgbClr val="FF0000"/>
                </a:solidFill>
                <a:latin typeface="Times New Roman" pitchFamily="18" charset="0"/>
                <a:cs typeface="Times New Roman" pitchFamily="18" charset="0"/>
              </a:rPr>
              <a:t>Định kỳ 6 tháng</a:t>
            </a:r>
            <a:r>
              <a:rPr lang="vi-VN" sz="3000">
                <a:latin typeface="Times New Roman" pitchFamily="18" charset="0"/>
                <a:cs typeface="Times New Roman" pitchFamily="18" charset="0"/>
              </a:rPr>
              <a:t>, hàng năm </a:t>
            </a:r>
            <a:r>
              <a:rPr lang="vi-VN" sz="3000" u="sng">
                <a:solidFill>
                  <a:srgbClr val="FF0000"/>
                </a:solidFill>
                <a:latin typeface="Times New Roman" pitchFamily="18" charset="0"/>
                <a:cs typeface="Times New Roman" pitchFamily="18" charset="0"/>
              </a:rPr>
              <a:t>tổ chức kiểm tra</a:t>
            </a:r>
            <a:r>
              <a:rPr lang="vi-VN" sz="3000">
                <a:latin typeface="Times New Roman" pitchFamily="18" charset="0"/>
                <a:cs typeface="Times New Roman" pitchFamily="18" charset="0"/>
              </a:rPr>
              <a:t> tình hình thực hiện công tác BHLĐ ở </a:t>
            </a:r>
            <a:r>
              <a:rPr lang="vi-VN" sz="3000" smtClean="0">
                <a:latin typeface="Times New Roman" pitchFamily="18" charset="0"/>
                <a:cs typeface="Times New Roman" pitchFamily="18" charset="0"/>
              </a:rPr>
              <a:t>các phân </a:t>
            </a:r>
            <a:r>
              <a:rPr lang="vi-VN" sz="3000">
                <a:latin typeface="Times New Roman" pitchFamily="18" charset="0"/>
                <a:cs typeface="Times New Roman" pitchFamily="18" charset="0"/>
              </a:rPr>
              <a:t>xưởng sản xuất.</a:t>
            </a:r>
          </a:p>
          <a:p>
            <a:r>
              <a:rPr lang="vi-VN" sz="3000">
                <a:latin typeface="Times New Roman" pitchFamily="18" charset="0"/>
                <a:cs typeface="Times New Roman" pitchFamily="18" charset="0"/>
              </a:rPr>
              <a:t>- </a:t>
            </a:r>
            <a:r>
              <a:rPr lang="vi-VN" sz="3000" b="1" i="1" u="sng">
                <a:solidFill>
                  <a:srgbClr val="FF0066"/>
                </a:solidFill>
                <a:latin typeface="Times New Roman" pitchFamily="18" charset="0"/>
                <a:cs typeface="Times New Roman" pitchFamily="18" charset="0"/>
              </a:rPr>
              <a:t>Yêu cầu</a:t>
            </a:r>
            <a:r>
              <a:rPr lang="vi-VN" sz="3000">
                <a:latin typeface="Times New Roman" pitchFamily="18" charset="0"/>
                <a:cs typeface="Times New Roman" pitchFamily="18" charset="0"/>
              </a:rPr>
              <a:t> người quản lý sản xuất </a:t>
            </a:r>
            <a:r>
              <a:rPr lang="vi-VN" sz="3000" b="1" i="1" u="sng">
                <a:solidFill>
                  <a:srgbClr val="FF0066"/>
                </a:solidFill>
                <a:latin typeface="Times New Roman" pitchFamily="18" charset="0"/>
                <a:cs typeface="Times New Roman" pitchFamily="18" charset="0"/>
              </a:rPr>
              <a:t>thực hiện các biện pháp</a:t>
            </a:r>
            <a:r>
              <a:rPr lang="vi-VN" sz="3000">
                <a:latin typeface="Times New Roman" pitchFamily="18" charset="0"/>
                <a:cs typeface="Times New Roman" pitchFamily="18" charset="0"/>
              </a:rPr>
              <a:t> loại trừ các nguy cơ mất </a:t>
            </a:r>
            <a:r>
              <a:rPr lang="vi-VN" sz="3000" smtClean="0">
                <a:latin typeface="Times New Roman" pitchFamily="18" charset="0"/>
                <a:cs typeface="Times New Roman" pitchFamily="18" charset="0"/>
              </a:rPr>
              <a:t>an toàn </a:t>
            </a:r>
            <a:r>
              <a:rPr lang="vi-VN" sz="3000">
                <a:latin typeface="Times New Roman" pitchFamily="18" charset="0"/>
                <a:cs typeface="Times New Roman" pitchFamily="18" charset="0"/>
              </a:rPr>
              <a:t>trong sản xuất.</a:t>
            </a:r>
          </a:p>
          <a:p>
            <a:endParaRPr lang="vi-VN" sz="3000" b="1" i="1">
              <a:latin typeface="Times New Roman" pitchFamily="18" charset="0"/>
              <a:cs typeface="Times New Roman" pitchFamily="18" charset="0"/>
            </a:endParaRPr>
          </a:p>
        </p:txBody>
      </p:sp>
    </p:spTree>
    <p:extLst>
      <p:ext uri="{BB962C8B-B14F-4D97-AF65-F5344CB8AC3E}">
        <p14:creationId xmlns:p14="http://schemas.microsoft.com/office/powerpoint/2010/main" val="1295659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35540"/>
            <a:ext cx="8686800" cy="1015663"/>
          </a:xfrm>
          <a:prstGeom prst="rect">
            <a:avLst/>
          </a:prstGeom>
          <a:noFill/>
        </p:spPr>
        <p:txBody>
          <a:bodyPr wrap="square" rtlCol="0">
            <a:spAutoFit/>
          </a:bodyPr>
          <a:lstStyle/>
          <a:p>
            <a:r>
              <a:rPr lang="en-US" sz="3000" b="1" i="1" smtClean="0">
                <a:solidFill>
                  <a:srgbClr val="FF0000"/>
                </a:solidFill>
                <a:latin typeface="Times New Roman" pitchFamily="18" charset="0"/>
                <a:cs typeface="Times New Roman" pitchFamily="18" charset="0"/>
              </a:rPr>
              <a:t>1.3. Trách nhiệm quản lý công tác BHLĐ trong khối quản lý trực tiếp sản xuất</a:t>
            </a:r>
            <a:endParaRPr lang="vi-VN" sz="3000" b="1" i="1">
              <a:solidFill>
                <a:srgbClr val="FF0000"/>
              </a:solidFill>
              <a:latin typeface="Times New Roman" pitchFamily="18" charset="0"/>
              <a:cs typeface="Times New Roman" pitchFamily="18" charset="0"/>
            </a:endParaRPr>
          </a:p>
        </p:txBody>
      </p:sp>
      <p:sp>
        <p:nvSpPr>
          <p:cNvPr id="5" name="TextBox 4"/>
          <p:cNvSpPr txBox="1"/>
          <p:nvPr/>
        </p:nvSpPr>
        <p:spPr>
          <a:xfrm>
            <a:off x="569323" y="1524000"/>
            <a:ext cx="8153400" cy="4708981"/>
          </a:xfrm>
          <a:prstGeom prst="rect">
            <a:avLst/>
          </a:prstGeom>
          <a:noFill/>
        </p:spPr>
        <p:txBody>
          <a:bodyPr wrap="square" rtlCol="0">
            <a:spAutoFit/>
          </a:bodyPr>
          <a:lstStyle/>
          <a:p>
            <a:pPr lvl="1"/>
            <a:r>
              <a:rPr lang="vi-VN" sz="3000" b="1" smtClean="0">
                <a:solidFill>
                  <a:srgbClr val="009900"/>
                </a:solidFill>
                <a:latin typeface="Times New Roman" pitchFamily="18" charset="0"/>
                <a:cs typeface="Times New Roman" pitchFamily="18" charset="0"/>
              </a:rPr>
              <a:t>a. Quản </a:t>
            </a:r>
            <a:r>
              <a:rPr lang="vi-VN" sz="3000" b="1">
                <a:solidFill>
                  <a:srgbClr val="009900"/>
                </a:solidFill>
                <a:latin typeface="Times New Roman" pitchFamily="18" charset="0"/>
                <a:cs typeface="Times New Roman" pitchFamily="18" charset="0"/>
              </a:rPr>
              <a:t>đốc phân xưởng hoặc chức vụ tương </a:t>
            </a:r>
            <a:r>
              <a:rPr lang="vi-VN" sz="3000" b="1" smtClean="0">
                <a:solidFill>
                  <a:srgbClr val="009900"/>
                </a:solidFill>
                <a:latin typeface="Times New Roman" pitchFamily="18" charset="0"/>
                <a:cs typeface="Times New Roman" pitchFamily="18" charset="0"/>
              </a:rPr>
              <a:t>đương</a:t>
            </a:r>
          </a:p>
          <a:p>
            <a:r>
              <a:rPr lang="vi-VN" sz="3000" b="1" u="sng" smtClean="0">
                <a:solidFill>
                  <a:srgbClr val="002060"/>
                </a:solidFill>
                <a:latin typeface="Times New Roman" pitchFamily="18" charset="0"/>
                <a:cs typeface="Times New Roman" pitchFamily="18" charset="0"/>
              </a:rPr>
              <a:t>Trách </a:t>
            </a:r>
            <a:r>
              <a:rPr lang="vi-VN" sz="3000" b="1" u="sng">
                <a:solidFill>
                  <a:srgbClr val="002060"/>
                </a:solidFill>
                <a:latin typeface="Times New Roman" pitchFamily="18" charset="0"/>
                <a:cs typeface="Times New Roman" pitchFamily="18" charset="0"/>
              </a:rPr>
              <a:t>nhiệm</a:t>
            </a:r>
            <a:endParaRPr lang="vi-VN" sz="3000" u="sng">
              <a:solidFill>
                <a:srgbClr val="002060"/>
              </a:solidFill>
              <a:latin typeface="Times New Roman" pitchFamily="18" charset="0"/>
              <a:cs typeface="Times New Roman" pitchFamily="18" charset="0"/>
            </a:endParaRPr>
          </a:p>
          <a:p>
            <a:pPr marL="457200" indent="-457200">
              <a:buFontTx/>
              <a:buChar char="-"/>
            </a:pPr>
            <a:r>
              <a:rPr lang="vi-VN" sz="3000" smtClean="0">
                <a:latin typeface="Times New Roman" pitchFamily="18" charset="0"/>
                <a:cs typeface="Times New Roman" pitchFamily="18" charset="0"/>
              </a:rPr>
              <a:t>Tổ chức </a:t>
            </a:r>
            <a:r>
              <a:rPr lang="vi-VN" sz="3000">
                <a:latin typeface="Times New Roman" pitchFamily="18" charset="0"/>
                <a:cs typeface="Times New Roman" pitchFamily="18" charset="0"/>
              </a:rPr>
              <a:t>huấn luyện, kèm kặp, hướng dẫn đối với lao động mới </a:t>
            </a:r>
            <a:endParaRPr lang="vi-VN" sz="3000" smtClean="0">
              <a:latin typeface="Times New Roman" pitchFamily="18" charset="0"/>
              <a:cs typeface="Times New Roman" pitchFamily="18" charset="0"/>
            </a:endParaRPr>
          </a:p>
          <a:p>
            <a:pPr marL="457200" indent="-457200">
              <a:buFontTx/>
              <a:buChar char="-"/>
            </a:pPr>
            <a:r>
              <a:rPr lang="vi-VN" sz="3000" smtClean="0">
                <a:latin typeface="Times New Roman" pitchFamily="18" charset="0"/>
                <a:cs typeface="Times New Roman" pitchFamily="18" charset="0"/>
              </a:rPr>
              <a:t> Bố trí </a:t>
            </a:r>
            <a:r>
              <a:rPr lang="vi-VN" sz="3000">
                <a:latin typeface="Times New Roman" pitchFamily="18" charset="0"/>
                <a:cs typeface="Times New Roman" pitchFamily="18" charset="0"/>
              </a:rPr>
              <a:t>người lao động làm việc đúng nghề được đào tạo, đã được huấn luyện và đã qua sát hạch kiến thức ATVSLĐ đạt yêu </a:t>
            </a:r>
            <a:r>
              <a:rPr lang="vi-VN" sz="3000" smtClean="0">
                <a:latin typeface="Times New Roman" pitchFamily="18" charset="0"/>
                <a:cs typeface="Times New Roman" pitchFamily="18" charset="0"/>
              </a:rPr>
              <a:t>cầu.</a:t>
            </a:r>
          </a:p>
          <a:p>
            <a:pPr marL="457200" indent="-457200">
              <a:buFontTx/>
              <a:buChar char="-"/>
            </a:pPr>
            <a:r>
              <a:rPr lang="vi-VN" sz="3000" smtClean="0">
                <a:latin typeface="Times New Roman" pitchFamily="18" charset="0"/>
                <a:cs typeface="Times New Roman" pitchFamily="18" charset="0"/>
              </a:rPr>
              <a:t>Thực </a:t>
            </a:r>
            <a:r>
              <a:rPr lang="vi-VN" sz="3000">
                <a:latin typeface="Times New Roman" pitchFamily="18" charset="0"/>
                <a:cs typeface="Times New Roman" pitchFamily="18" charset="0"/>
              </a:rPr>
              <a:t>hiện và kiểm tra đôn đốc các tổ trưởng sản xuất và </a:t>
            </a:r>
            <a:r>
              <a:rPr lang="vi-VN" sz="3000" smtClean="0">
                <a:latin typeface="Times New Roman" pitchFamily="18" charset="0"/>
                <a:cs typeface="Times New Roman" pitchFamily="18" charset="0"/>
              </a:rPr>
              <a:t>mọi lao động</a:t>
            </a:r>
            <a:endParaRPr lang="vi-VN" sz="3000">
              <a:latin typeface="Times New Roman" pitchFamily="18" charset="0"/>
              <a:cs typeface="Times New Roman" pitchFamily="18" charset="0"/>
            </a:endParaRPr>
          </a:p>
        </p:txBody>
      </p:sp>
    </p:spTree>
    <p:extLst>
      <p:ext uri="{BB962C8B-B14F-4D97-AF65-F5344CB8AC3E}">
        <p14:creationId xmlns:p14="http://schemas.microsoft.com/office/powerpoint/2010/main" val="205699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9966" y="1371600"/>
            <a:ext cx="8686800" cy="4247317"/>
          </a:xfrm>
          <a:prstGeom prst="rect">
            <a:avLst/>
          </a:prstGeom>
          <a:noFill/>
        </p:spPr>
        <p:txBody>
          <a:bodyPr wrap="square" rtlCol="0">
            <a:spAutoFit/>
          </a:bodyPr>
          <a:lstStyle/>
          <a:p>
            <a:pPr>
              <a:spcBef>
                <a:spcPts val="600"/>
              </a:spcBef>
              <a:spcAft>
                <a:spcPts val="600"/>
              </a:spcAft>
            </a:pPr>
            <a:r>
              <a:rPr lang="vi-VN" sz="3000" b="1" u="sng" smtClean="0">
                <a:solidFill>
                  <a:srgbClr val="002060"/>
                </a:solidFill>
                <a:latin typeface="Times New Roman" pitchFamily="18" charset="0"/>
                <a:cs typeface="Times New Roman" pitchFamily="18" charset="0"/>
              </a:rPr>
              <a:t>Trách </a:t>
            </a:r>
            <a:r>
              <a:rPr lang="vi-VN" sz="3000" b="1" u="sng">
                <a:solidFill>
                  <a:srgbClr val="002060"/>
                </a:solidFill>
                <a:latin typeface="Times New Roman" pitchFamily="18" charset="0"/>
                <a:cs typeface="Times New Roman" pitchFamily="18" charset="0"/>
              </a:rPr>
              <a:t>nhiệm</a:t>
            </a:r>
            <a:endParaRPr lang="vi-VN" sz="3000" u="sng">
              <a:solidFill>
                <a:srgbClr val="002060"/>
              </a:solidFill>
              <a:latin typeface="Times New Roman" pitchFamily="18" charset="0"/>
              <a:cs typeface="Times New Roman" pitchFamily="18" charset="0"/>
            </a:endParaRPr>
          </a:p>
          <a:p>
            <a:pPr marL="457200" indent="-457200">
              <a:spcBef>
                <a:spcPts val="600"/>
              </a:spcBef>
              <a:spcAft>
                <a:spcPts val="600"/>
              </a:spcAft>
              <a:buFontTx/>
              <a:buChar char="-"/>
            </a:pPr>
            <a:r>
              <a:rPr lang="vi-VN" sz="3000" smtClean="0">
                <a:latin typeface="Times New Roman" pitchFamily="18" charset="0"/>
                <a:cs typeface="Times New Roman" pitchFamily="18" charset="0"/>
              </a:rPr>
              <a:t>Tổ chức </a:t>
            </a:r>
            <a:r>
              <a:rPr lang="vi-VN" sz="3000">
                <a:latin typeface="Times New Roman" pitchFamily="18" charset="0"/>
                <a:cs typeface="Times New Roman" pitchFamily="18" charset="0"/>
              </a:rPr>
              <a:t>thực hiện đầy </a:t>
            </a:r>
            <a:r>
              <a:rPr lang="vi-VN" sz="3000" smtClean="0">
                <a:latin typeface="Times New Roman" pitchFamily="18" charset="0"/>
                <a:cs typeface="Times New Roman" pitchFamily="18" charset="0"/>
              </a:rPr>
              <a:t>đủ các </a:t>
            </a:r>
            <a:r>
              <a:rPr lang="vi-VN" sz="3000">
                <a:latin typeface="Times New Roman" pitchFamily="18" charset="0"/>
                <a:cs typeface="Times New Roman" pitchFamily="18" charset="0"/>
              </a:rPr>
              <a:t>nội dung kế hoạch BHLĐ, </a:t>
            </a:r>
            <a:r>
              <a:rPr lang="vi-VN" sz="3000" smtClean="0">
                <a:latin typeface="Times New Roman" pitchFamily="18" charset="0"/>
                <a:cs typeface="Times New Roman" pitchFamily="18" charset="0"/>
              </a:rPr>
              <a:t>xử lý </a:t>
            </a:r>
            <a:r>
              <a:rPr lang="vi-VN" sz="3000">
                <a:latin typeface="Times New Roman" pitchFamily="18" charset="0"/>
                <a:cs typeface="Times New Roman" pitchFamily="18" charset="0"/>
              </a:rPr>
              <a:t>kịp thời các thiếu </a:t>
            </a:r>
            <a:r>
              <a:rPr lang="vi-VN" sz="3000" smtClean="0">
                <a:latin typeface="Times New Roman" pitchFamily="18" charset="0"/>
                <a:cs typeface="Times New Roman" pitchFamily="18" charset="0"/>
              </a:rPr>
              <a:t>sót được </a:t>
            </a:r>
            <a:r>
              <a:rPr lang="vi-VN" sz="3000">
                <a:latin typeface="Times New Roman" pitchFamily="18" charset="0"/>
                <a:cs typeface="Times New Roman" pitchFamily="18" charset="0"/>
              </a:rPr>
              <a:t>phát </a:t>
            </a:r>
            <a:r>
              <a:rPr lang="vi-VN" sz="3000" smtClean="0">
                <a:latin typeface="Times New Roman" pitchFamily="18" charset="0"/>
                <a:cs typeface="Times New Roman" pitchFamily="18" charset="0"/>
              </a:rPr>
              <a:t>hiện</a:t>
            </a:r>
          </a:p>
          <a:p>
            <a:pPr marL="457200" indent="-457200">
              <a:spcBef>
                <a:spcPts val="600"/>
              </a:spcBef>
              <a:spcAft>
                <a:spcPts val="600"/>
              </a:spcAft>
              <a:buFontTx/>
              <a:buChar char="-"/>
            </a:pPr>
            <a:r>
              <a:rPr lang="vi-VN" sz="3000" smtClean="0">
                <a:latin typeface="Times New Roman" pitchFamily="18" charset="0"/>
                <a:cs typeface="Times New Roman" pitchFamily="18" charset="0"/>
              </a:rPr>
              <a:t>Thực hiện khai báo, điều tra tai nạn lao động xảy ra trong phân xưởng theo quy định của nhà nước và phân cấp của doanh nghiệp.</a:t>
            </a:r>
          </a:p>
          <a:p>
            <a:pPr marL="457200" indent="-457200">
              <a:spcBef>
                <a:spcPts val="600"/>
              </a:spcBef>
              <a:spcAft>
                <a:spcPts val="600"/>
              </a:spcAft>
              <a:buFontTx/>
              <a:buChar char="-"/>
            </a:pPr>
            <a:r>
              <a:rPr lang="vi-VN" sz="3000" smtClean="0">
                <a:latin typeface="Times New Roman" pitchFamily="18" charset="0"/>
                <a:cs typeface="Times New Roman" pitchFamily="18" charset="0"/>
              </a:rPr>
              <a:t>Phối hợp với chủ tịch công đoàn bộ phận định kỳ tổ chức kiểm tra về BHLĐ</a:t>
            </a:r>
            <a:endParaRPr lang="vi-VN" sz="3000">
              <a:latin typeface="Times New Roman" pitchFamily="18" charset="0"/>
              <a:cs typeface="Times New Roman" pitchFamily="18" charset="0"/>
            </a:endParaRPr>
          </a:p>
        </p:txBody>
      </p:sp>
    </p:spTree>
    <p:extLst>
      <p:ext uri="{BB962C8B-B14F-4D97-AF65-F5344CB8AC3E}">
        <p14:creationId xmlns:p14="http://schemas.microsoft.com/office/powerpoint/2010/main" val="1736615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9966" y="1371600"/>
            <a:ext cx="8686800" cy="4555093"/>
          </a:xfrm>
          <a:prstGeom prst="rect">
            <a:avLst/>
          </a:prstGeom>
          <a:noFill/>
        </p:spPr>
        <p:txBody>
          <a:bodyPr wrap="square" rtlCol="0">
            <a:spAutoFit/>
          </a:bodyPr>
          <a:lstStyle/>
          <a:p>
            <a:pPr>
              <a:spcBef>
                <a:spcPts val="600"/>
              </a:spcBef>
              <a:spcAft>
                <a:spcPts val="600"/>
              </a:spcAft>
            </a:pPr>
            <a:r>
              <a:rPr lang="vi-VN" sz="3000" b="1" u="sng" smtClean="0">
                <a:solidFill>
                  <a:srgbClr val="002060"/>
                </a:solidFill>
                <a:latin typeface="Times New Roman" pitchFamily="18" charset="0"/>
                <a:cs typeface="Times New Roman" pitchFamily="18" charset="0"/>
              </a:rPr>
              <a:t>Quyền</a:t>
            </a:r>
            <a:endParaRPr lang="vi-VN" sz="3000" u="sng">
              <a:solidFill>
                <a:srgbClr val="002060"/>
              </a:solidFill>
              <a:latin typeface="Times New Roman" pitchFamily="18" charset="0"/>
              <a:cs typeface="Times New Roman" pitchFamily="18" charset="0"/>
            </a:endParaRPr>
          </a:p>
          <a:p>
            <a:pPr>
              <a:spcBef>
                <a:spcPts val="600"/>
              </a:spcBef>
              <a:spcAft>
                <a:spcPts val="600"/>
              </a:spcAft>
            </a:pPr>
            <a:r>
              <a:rPr lang="vi-VN" sz="3000">
                <a:latin typeface="Times New Roman" pitchFamily="18" charset="0"/>
                <a:cs typeface="Times New Roman" pitchFamily="18" charset="0"/>
              </a:rPr>
              <a:t>- Không để người lao động làm việc nếu họ không thực hiện các biện pháp bảo </a:t>
            </a:r>
            <a:r>
              <a:rPr lang="vi-VN" sz="3000" smtClean="0">
                <a:latin typeface="Times New Roman" pitchFamily="18" charset="0"/>
                <a:cs typeface="Times New Roman" pitchFamily="18" charset="0"/>
              </a:rPr>
              <a:t>đảm ATVSLĐ</a:t>
            </a:r>
            <a:r>
              <a:rPr lang="vi-VN" sz="3000">
                <a:latin typeface="Times New Roman" pitchFamily="18" charset="0"/>
                <a:cs typeface="Times New Roman" pitchFamily="18" charset="0"/>
              </a:rPr>
              <a:t>, không sử dụng đầy đủ các trang bị, phương tiện làm việc an toàn, trang bị </a:t>
            </a:r>
            <a:r>
              <a:rPr lang="vi-VN" sz="3000" smtClean="0">
                <a:latin typeface="Times New Roman" pitchFamily="18" charset="0"/>
                <a:cs typeface="Times New Roman" pitchFamily="18" charset="0"/>
              </a:rPr>
              <a:t>phương tiện </a:t>
            </a:r>
            <a:r>
              <a:rPr lang="vi-VN" sz="3000">
                <a:latin typeface="Times New Roman" pitchFamily="18" charset="0"/>
                <a:cs typeface="Times New Roman" pitchFamily="18" charset="0"/>
              </a:rPr>
              <a:t>bảo vệ cá nhân đã được cấp phát.</a:t>
            </a:r>
          </a:p>
          <a:p>
            <a:pPr>
              <a:spcBef>
                <a:spcPts val="600"/>
              </a:spcBef>
              <a:spcAft>
                <a:spcPts val="600"/>
              </a:spcAft>
            </a:pPr>
            <a:r>
              <a:rPr lang="vi-VN" sz="3000">
                <a:latin typeface="Times New Roman" pitchFamily="18" charset="0"/>
                <a:cs typeface="Times New Roman" pitchFamily="18" charset="0"/>
              </a:rPr>
              <a:t>- </a:t>
            </a:r>
            <a:r>
              <a:rPr lang="vi-VN" sz="3000" smtClean="0">
                <a:latin typeface="Times New Roman" pitchFamily="18" charset="0"/>
                <a:cs typeface="Times New Roman" pitchFamily="18" charset="0"/>
              </a:rPr>
              <a:t>Từ chối </a:t>
            </a:r>
            <a:r>
              <a:rPr lang="vi-VN" sz="3000">
                <a:latin typeface="Times New Roman" pitchFamily="18" charset="0"/>
                <a:cs typeface="Times New Roman" pitchFamily="18" charset="0"/>
              </a:rPr>
              <a:t>nhận người lao động không đủ trình độ và đình chỉ công </a:t>
            </a:r>
            <a:r>
              <a:rPr lang="vi-VN" sz="3000" smtClean="0">
                <a:latin typeface="Times New Roman" pitchFamily="18" charset="0"/>
                <a:cs typeface="Times New Roman" pitchFamily="18" charset="0"/>
              </a:rPr>
              <a:t>việc đối </a:t>
            </a:r>
            <a:r>
              <a:rPr lang="vi-VN" sz="3000">
                <a:latin typeface="Times New Roman" pitchFamily="18" charset="0"/>
                <a:cs typeface="Times New Roman" pitchFamily="18" charset="0"/>
              </a:rPr>
              <a:t>với người lao động tái vi phạm </a:t>
            </a:r>
            <a:r>
              <a:rPr lang="vi-VN" sz="3000" smtClean="0">
                <a:latin typeface="Times New Roman" pitchFamily="18" charset="0"/>
                <a:cs typeface="Times New Roman" pitchFamily="18" charset="0"/>
              </a:rPr>
              <a:t>các </a:t>
            </a:r>
            <a:r>
              <a:rPr lang="vi-VN" sz="3000">
                <a:latin typeface="Times New Roman" pitchFamily="18" charset="0"/>
                <a:cs typeface="Times New Roman" pitchFamily="18" charset="0"/>
              </a:rPr>
              <a:t>quy định bảo đảm an toàn, VSLĐ và phòng chống cháy, nổ...</a:t>
            </a:r>
          </a:p>
        </p:txBody>
      </p:sp>
    </p:spTree>
    <p:extLst>
      <p:ext uri="{BB962C8B-B14F-4D97-AF65-F5344CB8AC3E}">
        <p14:creationId xmlns:p14="http://schemas.microsoft.com/office/powerpoint/2010/main" val="72771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35540"/>
            <a:ext cx="8686800" cy="1015663"/>
          </a:xfrm>
          <a:prstGeom prst="rect">
            <a:avLst/>
          </a:prstGeom>
          <a:noFill/>
        </p:spPr>
        <p:txBody>
          <a:bodyPr wrap="square" rtlCol="0">
            <a:spAutoFit/>
          </a:bodyPr>
          <a:lstStyle/>
          <a:p>
            <a:r>
              <a:rPr lang="en-US" sz="3000" b="1" i="1" smtClean="0">
                <a:solidFill>
                  <a:srgbClr val="FF0000"/>
                </a:solidFill>
                <a:latin typeface="Times New Roman" pitchFamily="18" charset="0"/>
                <a:cs typeface="Times New Roman" pitchFamily="18" charset="0"/>
              </a:rPr>
              <a:t>1.3. Trách nhiệm quản lý công tác BHLĐ trong khối quản lý trực tiếp sản xuất</a:t>
            </a:r>
            <a:endParaRPr lang="vi-VN" sz="3000" b="1" i="1">
              <a:solidFill>
                <a:srgbClr val="FF0000"/>
              </a:solidFill>
              <a:latin typeface="Times New Roman" pitchFamily="18" charset="0"/>
              <a:cs typeface="Times New Roman" pitchFamily="18" charset="0"/>
            </a:endParaRPr>
          </a:p>
        </p:txBody>
      </p:sp>
      <p:sp>
        <p:nvSpPr>
          <p:cNvPr id="5" name="TextBox 4"/>
          <p:cNvSpPr txBox="1"/>
          <p:nvPr/>
        </p:nvSpPr>
        <p:spPr>
          <a:xfrm>
            <a:off x="685800" y="1051203"/>
            <a:ext cx="8153400" cy="6478697"/>
          </a:xfrm>
          <a:prstGeom prst="rect">
            <a:avLst/>
          </a:prstGeom>
          <a:noFill/>
        </p:spPr>
        <p:txBody>
          <a:bodyPr wrap="square" rtlCol="0">
            <a:spAutoFit/>
          </a:bodyPr>
          <a:lstStyle/>
          <a:p>
            <a:pPr lvl="1"/>
            <a:r>
              <a:rPr lang="vi-VN" sz="3000" b="1" smtClean="0">
                <a:solidFill>
                  <a:srgbClr val="009900"/>
                </a:solidFill>
                <a:latin typeface="Times New Roman" pitchFamily="18" charset="0"/>
                <a:cs typeface="Times New Roman" pitchFamily="18" charset="0"/>
              </a:rPr>
              <a:t>b. Tổ trưởng sản xuất</a:t>
            </a:r>
          </a:p>
          <a:p>
            <a:pPr lvl="1"/>
            <a:r>
              <a:rPr lang="vi-VN" sz="3000" b="1" u="sng">
                <a:solidFill>
                  <a:srgbClr val="002060"/>
                </a:solidFill>
                <a:latin typeface="Times New Roman" pitchFamily="18" charset="0"/>
                <a:cs typeface="Times New Roman" pitchFamily="18" charset="0"/>
              </a:rPr>
              <a:t>Trách nhiệm</a:t>
            </a:r>
            <a:endParaRPr lang="vi-VN" sz="3000" u="sng">
              <a:solidFill>
                <a:srgbClr val="002060"/>
              </a:solidFill>
              <a:latin typeface="Times New Roman" pitchFamily="18" charset="0"/>
              <a:cs typeface="Times New Roman" pitchFamily="18" charset="0"/>
            </a:endParaRPr>
          </a:p>
          <a:p>
            <a:pPr marL="457200" indent="-457200">
              <a:spcBef>
                <a:spcPts val="600"/>
              </a:spcBef>
              <a:spcAft>
                <a:spcPts val="600"/>
              </a:spcAft>
              <a:buFontTx/>
              <a:buChar char="-"/>
            </a:pPr>
            <a:r>
              <a:rPr lang="vi-VN" sz="3000" smtClean="0">
                <a:latin typeface="Times New Roman" pitchFamily="18" charset="0"/>
                <a:cs typeface="Times New Roman" pitchFamily="18" charset="0"/>
              </a:rPr>
              <a:t>Hướng </a:t>
            </a:r>
            <a:r>
              <a:rPr lang="vi-VN" sz="3000">
                <a:latin typeface="Times New Roman" pitchFamily="18" charset="0"/>
                <a:cs typeface="Times New Roman" pitchFamily="18" charset="0"/>
              </a:rPr>
              <a:t>dẫn và thường xuyên </a:t>
            </a:r>
            <a:r>
              <a:rPr lang="vi-VN" sz="3000" smtClean="0">
                <a:latin typeface="Times New Roman" pitchFamily="18" charset="0"/>
                <a:cs typeface="Times New Roman" pitchFamily="18" charset="0"/>
              </a:rPr>
              <a:t>người </a:t>
            </a:r>
            <a:r>
              <a:rPr lang="vi-VN" sz="3000">
                <a:latin typeface="Times New Roman" pitchFamily="18" charset="0"/>
                <a:cs typeface="Times New Roman" pitchFamily="18" charset="0"/>
              </a:rPr>
              <a:t>lao động </a:t>
            </a:r>
            <a:endParaRPr lang="vi-VN" sz="3000" smtClean="0">
              <a:latin typeface="Times New Roman" pitchFamily="18" charset="0"/>
              <a:cs typeface="Times New Roman" pitchFamily="18" charset="0"/>
            </a:endParaRPr>
          </a:p>
          <a:p>
            <a:pPr marL="457200" indent="-457200">
              <a:spcBef>
                <a:spcPts val="600"/>
              </a:spcBef>
              <a:spcAft>
                <a:spcPts val="600"/>
              </a:spcAft>
              <a:buFontTx/>
              <a:buChar char="-"/>
            </a:pPr>
            <a:r>
              <a:rPr lang="vi-VN" sz="3000" smtClean="0">
                <a:latin typeface="Times New Roman" pitchFamily="18" charset="0"/>
                <a:cs typeface="Times New Roman" pitchFamily="18" charset="0"/>
              </a:rPr>
              <a:t> Tổ chức </a:t>
            </a:r>
            <a:r>
              <a:rPr lang="vi-VN" sz="3000">
                <a:latin typeface="Times New Roman" pitchFamily="18" charset="0"/>
                <a:cs typeface="Times New Roman" pitchFamily="18" charset="0"/>
              </a:rPr>
              <a:t>nơi làm việc đảm bảo an toàn và vệ sinh, kết hợp với an toàn viên của tổ </a:t>
            </a:r>
            <a:r>
              <a:rPr lang="vi-VN" sz="3000" smtClean="0">
                <a:latin typeface="Times New Roman" pitchFamily="18" charset="0"/>
                <a:cs typeface="Times New Roman" pitchFamily="18" charset="0"/>
              </a:rPr>
              <a:t>thực hiện </a:t>
            </a:r>
            <a:r>
              <a:rPr lang="vi-VN" sz="3000">
                <a:latin typeface="Times New Roman" pitchFamily="18" charset="0"/>
                <a:cs typeface="Times New Roman" pitchFamily="18" charset="0"/>
              </a:rPr>
              <a:t>tốt việc tự kiểm </a:t>
            </a:r>
            <a:r>
              <a:rPr lang="vi-VN" sz="3000" smtClean="0">
                <a:latin typeface="Times New Roman" pitchFamily="18" charset="0"/>
                <a:cs typeface="Times New Roman" pitchFamily="18" charset="0"/>
              </a:rPr>
              <a:t>tra.</a:t>
            </a:r>
          </a:p>
          <a:p>
            <a:pPr marL="457200" indent="-457200">
              <a:spcBef>
                <a:spcPts val="600"/>
              </a:spcBef>
              <a:spcAft>
                <a:spcPts val="600"/>
              </a:spcAft>
              <a:buFontTx/>
              <a:buChar char="-"/>
            </a:pPr>
            <a:r>
              <a:rPr lang="vi-VN" sz="3000">
                <a:latin typeface="Times New Roman" pitchFamily="18" charset="0"/>
                <a:cs typeface="Times New Roman" pitchFamily="18" charset="0"/>
              </a:rPr>
              <a:t>Báo cáo với cấp trên mọi hiện tượng thiếu an toàn vệ sinh trong sản xuất </a:t>
            </a:r>
            <a:endParaRPr lang="vi-VN" sz="3000" smtClean="0">
              <a:latin typeface="Times New Roman" pitchFamily="18" charset="0"/>
              <a:cs typeface="Times New Roman" pitchFamily="18" charset="0"/>
            </a:endParaRPr>
          </a:p>
          <a:p>
            <a:pPr marL="457200" indent="-457200">
              <a:spcBef>
                <a:spcPts val="600"/>
              </a:spcBef>
              <a:spcAft>
                <a:spcPts val="600"/>
              </a:spcAft>
              <a:buFontTx/>
              <a:buChar char="-"/>
            </a:pPr>
            <a:r>
              <a:rPr lang="vi-VN" sz="3000">
                <a:latin typeface="Times New Roman" pitchFamily="18" charset="0"/>
                <a:cs typeface="Times New Roman" pitchFamily="18" charset="0"/>
              </a:rPr>
              <a:t>Kiểm điểm đánh giá tình trạng ATVSLĐ và việc chấp hành các quy định </a:t>
            </a:r>
            <a:r>
              <a:rPr lang="vi-VN" sz="3000" smtClean="0">
                <a:latin typeface="Times New Roman" pitchFamily="18" charset="0"/>
                <a:cs typeface="Times New Roman" pitchFamily="18" charset="0"/>
              </a:rPr>
              <a:t>về ATLĐ </a:t>
            </a:r>
            <a:r>
              <a:rPr lang="vi-VN" sz="3000">
                <a:latin typeface="Times New Roman" pitchFamily="18" charset="0"/>
                <a:cs typeface="Times New Roman" pitchFamily="18" charset="0"/>
              </a:rPr>
              <a:t>trong các </a:t>
            </a:r>
            <a:r>
              <a:rPr lang="vi-VN" sz="3000" smtClean="0">
                <a:latin typeface="Times New Roman" pitchFamily="18" charset="0"/>
                <a:cs typeface="Times New Roman" pitchFamily="18" charset="0"/>
              </a:rPr>
              <a:t>kỳ họp</a:t>
            </a:r>
          </a:p>
          <a:p>
            <a:pPr marL="457200" indent="-457200">
              <a:spcBef>
                <a:spcPts val="600"/>
              </a:spcBef>
              <a:spcAft>
                <a:spcPts val="600"/>
              </a:spcAft>
              <a:buFontTx/>
              <a:buChar char="-"/>
            </a:pPr>
            <a:endParaRPr lang="vi-VN" sz="3000" u="sng">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711148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barn(inVertical)">
                                      <p:cBhvr>
                                        <p:cTn id="14" dur="500"/>
                                        <p:tgtEl>
                                          <p:spTgt spid="5">
                                            <p:txEl>
                                              <p:pRg st="2" end="2"/>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barn(inVertical)">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wipe(down)">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circle(in)">
                                      <p:cBhvr>
                                        <p:cTn id="27" dur="20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35540"/>
            <a:ext cx="8686800" cy="1015663"/>
          </a:xfrm>
          <a:prstGeom prst="rect">
            <a:avLst/>
          </a:prstGeom>
          <a:noFill/>
        </p:spPr>
        <p:txBody>
          <a:bodyPr wrap="square" rtlCol="0">
            <a:spAutoFit/>
          </a:bodyPr>
          <a:lstStyle/>
          <a:p>
            <a:r>
              <a:rPr lang="en-US" sz="3000" b="1" i="1" smtClean="0">
                <a:solidFill>
                  <a:srgbClr val="FF0000"/>
                </a:solidFill>
                <a:latin typeface="Times New Roman" pitchFamily="18" charset="0"/>
                <a:cs typeface="Times New Roman" pitchFamily="18" charset="0"/>
              </a:rPr>
              <a:t>1.3. Trách nhiệm quản lý công tác BHLĐ trong khối quản lý trực tiếp sản xuất</a:t>
            </a:r>
            <a:endParaRPr lang="vi-VN" sz="3000" b="1" i="1">
              <a:solidFill>
                <a:srgbClr val="FF0000"/>
              </a:solidFill>
              <a:latin typeface="Times New Roman" pitchFamily="18" charset="0"/>
              <a:cs typeface="Times New Roman" pitchFamily="18" charset="0"/>
            </a:endParaRPr>
          </a:p>
        </p:txBody>
      </p:sp>
      <p:sp>
        <p:nvSpPr>
          <p:cNvPr id="5" name="TextBox 4"/>
          <p:cNvSpPr txBox="1"/>
          <p:nvPr/>
        </p:nvSpPr>
        <p:spPr>
          <a:xfrm>
            <a:off x="569323" y="1524000"/>
            <a:ext cx="8153400" cy="4555093"/>
          </a:xfrm>
          <a:prstGeom prst="rect">
            <a:avLst/>
          </a:prstGeom>
          <a:noFill/>
        </p:spPr>
        <p:txBody>
          <a:bodyPr wrap="square" rtlCol="0">
            <a:spAutoFit/>
          </a:bodyPr>
          <a:lstStyle/>
          <a:p>
            <a:pPr lvl="1"/>
            <a:r>
              <a:rPr lang="vi-VN" sz="3000" b="1" smtClean="0">
                <a:solidFill>
                  <a:srgbClr val="009900"/>
                </a:solidFill>
                <a:latin typeface="Times New Roman" pitchFamily="18" charset="0"/>
                <a:cs typeface="Times New Roman" pitchFamily="18" charset="0"/>
              </a:rPr>
              <a:t>b. Tổ trưởng sản xuất</a:t>
            </a:r>
          </a:p>
          <a:p>
            <a:pPr lvl="1"/>
            <a:r>
              <a:rPr lang="vi-VN" sz="3000" b="1" u="sng" smtClean="0">
                <a:solidFill>
                  <a:srgbClr val="002060"/>
                </a:solidFill>
                <a:latin typeface="Times New Roman" pitchFamily="18" charset="0"/>
                <a:cs typeface="Times New Roman" pitchFamily="18" charset="0"/>
              </a:rPr>
              <a:t>Quyền</a:t>
            </a:r>
            <a:endParaRPr lang="vi-VN" sz="3000" u="sng">
              <a:solidFill>
                <a:srgbClr val="002060"/>
              </a:solidFill>
              <a:latin typeface="Times New Roman" pitchFamily="18" charset="0"/>
              <a:cs typeface="Times New Roman" pitchFamily="18" charset="0"/>
            </a:endParaRPr>
          </a:p>
          <a:p>
            <a:pPr>
              <a:spcBef>
                <a:spcPts val="600"/>
              </a:spcBef>
              <a:spcAft>
                <a:spcPts val="600"/>
              </a:spcAft>
            </a:pPr>
            <a:r>
              <a:rPr lang="vi-VN" sz="3000" smtClean="0">
                <a:latin typeface="Times New Roman" pitchFamily="18" charset="0"/>
                <a:cs typeface="Times New Roman" pitchFamily="18" charset="0"/>
              </a:rPr>
              <a:t>- Từ </a:t>
            </a:r>
            <a:r>
              <a:rPr lang="vi-VN" sz="3000">
                <a:latin typeface="Times New Roman" pitchFamily="18" charset="0"/>
                <a:cs typeface="Times New Roman" pitchFamily="18" charset="0"/>
              </a:rPr>
              <a:t>chối nhận người lao động không đủ trình độ nghề nghiệp và kiến thức về ATVSLĐ.</a:t>
            </a:r>
          </a:p>
          <a:p>
            <a:pPr>
              <a:spcBef>
                <a:spcPts val="600"/>
              </a:spcBef>
              <a:spcAft>
                <a:spcPts val="600"/>
              </a:spcAft>
            </a:pPr>
            <a:r>
              <a:rPr lang="vi-VN" sz="3000">
                <a:latin typeface="Times New Roman" pitchFamily="18" charset="0"/>
                <a:cs typeface="Times New Roman" pitchFamily="18" charset="0"/>
              </a:rPr>
              <a:t>- Từ chối nhận công việc hoặc dừng công việc của tổ nếu thấy có </a:t>
            </a:r>
            <a:r>
              <a:rPr lang="vi-VN" sz="3000" smtClean="0">
                <a:latin typeface="Times New Roman" pitchFamily="18" charset="0"/>
                <a:cs typeface="Times New Roman" pitchFamily="18" charset="0"/>
              </a:rPr>
              <a:t>nguy </a:t>
            </a:r>
            <a:r>
              <a:rPr lang="vi-VN" sz="3000">
                <a:latin typeface="Times New Roman" pitchFamily="18" charset="0"/>
                <a:cs typeface="Times New Roman" pitchFamily="18" charset="0"/>
              </a:rPr>
              <a:t>cơ đe dọa </a:t>
            </a:r>
            <a:r>
              <a:rPr lang="vi-VN" sz="3000" smtClean="0">
                <a:latin typeface="Times New Roman" pitchFamily="18" charset="0"/>
                <a:cs typeface="Times New Roman" pitchFamily="18" charset="0"/>
              </a:rPr>
              <a:t>tính mạng</a:t>
            </a:r>
            <a:r>
              <a:rPr lang="vi-VN" sz="3000">
                <a:latin typeface="Times New Roman" pitchFamily="18" charset="0"/>
                <a:cs typeface="Times New Roman" pitchFamily="18" charset="0"/>
              </a:rPr>
              <a:t>, sức khỏe của tổ viên và báo cáo kịp thời với phân xưởng để xửlý.</a:t>
            </a:r>
          </a:p>
          <a:p>
            <a:pPr lvl="1"/>
            <a:endParaRPr lang="vi-VN" sz="3000" u="sng">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4279609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500"/>
                                        <p:tgtEl>
                                          <p:spTgt spid="5">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barn(inVertical)">
                                      <p:cBhvr>
                                        <p:cTn id="19"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4543" y="304800"/>
            <a:ext cx="8686800" cy="553998"/>
          </a:xfrm>
          <a:prstGeom prst="rect">
            <a:avLst/>
          </a:prstGeom>
          <a:noFill/>
        </p:spPr>
        <p:txBody>
          <a:bodyPr wrap="square" rtlCol="0">
            <a:spAutoFit/>
          </a:bodyPr>
          <a:lstStyle/>
          <a:p>
            <a:r>
              <a:rPr lang="en-US" sz="3000" b="1" i="1" smtClean="0">
                <a:solidFill>
                  <a:srgbClr val="FF0000"/>
                </a:solidFill>
                <a:latin typeface="Times New Roman" pitchFamily="18" charset="0"/>
                <a:cs typeface="Times New Roman" pitchFamily="18" charset="0"/>
              </a:rPr>
              <a:t>1.4. Khối chuyên trách về công tác BHLĐ</a:t>
            </a:r>
            <a:endParaRPr lang="vi-VN" sz="3000" b="1" i="1">
              <a:solidFill>
                <a:srgbClr val="FF0000"/>
              </a:solidFill>
              <a:latin typeface="Times New Roman" pitchFamily="18" charset="0"/>
              <a:cs typeface="Times New Roman" pitchFamily="18" charset="0"/>
            </a:endParaRPr>
          </a:p>
        </p:txBody>
      </p:sp>
      <p:sp>
        <p:nvSpPr>
          <p:cNvPr id="5" name="TextBox 4"/>
          <p:cNvSpPr txBox="1"/>
          <p:nvPr/>
        </p:nvSpPr>
        <p:spPr>
          <a:xfrm>
            <a:off x="569323" y="2547082"/>
            <a:ext cx="8153400" cy="2451953"/>
          </a:xfrm>
          <a:prstGeom prst="rect">
            <a:avLst/>
          </a:prstGeom>
          <a:noFill/>
        </p:spPr>
        <p:txBody>
          <a:bodyPr wrap="square" rtlCol="0">
            <a:spAutoFit/>
          </a:bodyPr>
          <a:lstStyle/>
          <a:p>
            <a:pPr marL="914400" lvl="1" indent="-457200">
              <a:spcBef>
                <a:spcPts val="1000"/>
              </a:spcBef>
              <a:spcAft>
                <a:spcPts val="1000"/>
              </a:spcAft>
              <a:buFontTx/>
              <a:buChar char="-"/>
            </a:pPr>
            <a:r>
              <a:rPr lang="vi-VN" sz="3000" smtClean="0">
                <a:latin typeface="Times New Roman" pitchFamily="18" charset="0"/>
                <a:cs typeface="Times New Roman" pitchFamily="18" charset="0"/>
              </a:rPr>
              <a:t>Phòng BHLĐ, cán bộ BHLĐ</a:t>
            </a:r>
          </a:p>
          <a:p>
            <a:pPr marL="914400" lvl="1" indent="-457200">
              <a:spcBef>
                <a:spcPts val="1000"/>
              </a:spcBef>
              <a:spcAft>
                <a:spcPts val="1000"/>
              </a:spcAft>
              <a:buFontTx/>
              <a:buChar char="-"/>
            </a:pPr>
            <a:r>
              <a:rPr lang="vi-VN" sz="3000" smtClean="0">
                <a:latin typeface="Times New Roman" pitchFamily="18" charset="0"/>
                <a:cs typeface="Times New Roman" pitchFamily="18" charset="0"/>
              </a:rPr>
              <a:t>Phòng, Ban, Trạm y tế doanh nghiệp hoặc cán bộ làm y tế doanh nghiệp</a:t>
            </a:r>
          </a:p>
          <a:p>
            <a:pPr marL="914400" lvl="1" indent="-457200">
              <a:spcBef>
                <a:spcPts val="1000"/>
              </a:spcBef>
              <a:spcAft>
                <a:spcPts val="1000"/>
              </a:spcAft>
              <a:buFontTx/>
              <a:buChar char="-"/>
            </a:pPr>
            <a:r>
              <a:rPr lang="vi-VN" sz="3000" smtClean="0">
                <a:latin typeface="Times New Roman" pitchFamily="18" charset="0"/>
                <a:cs typeface="Times New Roman" pitchFamily="18" charset="0"/>
              </a:rPr>
              <a:t>Mạng lưới an toàn vệ sinh viên</a:t>
            </a:r>
            <a:endParaRPr lang="vi-VN" sz="3000">
              <a:latin typeface="Times New Roman" pitchFamily="18" charset="0"/>
              <a:cs typeface="Times New Roman" pitchFamily="18" charset="0"/>
            </a:endParaRPr>
          </a:p>
        </p:txBody>
      </p:sp>
    </p:spTree>
    <p:extLst>
      <p:ext uri="{BB962C8B-B14F-4D97-AF65-F5344CB8AC3E}">
        <p14:creationId xmlns:p14="http://schemas.microsoft.com/office/powerpoint/2010/main" val="16105056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4543" y="304800"/>
            <a:ext cx="8686800" cy="553998"/>
          </a:xfrm>
          <a:prstGeom prst="rect">
            <a:avLst/>
          </a:prstGeom>
          <a:noFill/>
        </p:spPr>
        <p:txBody>
          <a:bodyPr wrap="square" rtlCol="0">
            <a:spAutoFit/>
          </a:bodyPr>
          <a:lstStyle/>
          <a:p>
            <a:r>
              <a:rPr lang="en-US" sz="3000" b="1" i="1" smtClean="0">
                <a:solidFill>
                  <a:srgbClr val="FF0000"/>
                </a:solidFill>
                <a:latin typeface="Times New Roman" pitchFamily="18" charset="0"/>
                <a:cs typeface="Times New Roman" pitchFamily="18" charset="0"/>
              </a:rPr>
              <a:t>1.4. Khối phòng ban chức năng</a:t>
            </a:r>
            <a:endParaRPr lang="vi-VN" sz="3000" b="1" i="1">
              <a:solidFill>
                <a:srgbClr val="FF0000"/>
              </a:solidFill>
              <a:latin typeface="Times New Roman" pitchFamily="18" charset="0"/>
              <a:cs typeface="Times New Roman" pitchFamily="18" charset="0"/>
            </a:endParaRPr>
          </a:p>
        </p:txBody>
      </p:sp>
      <p:sp>
        <p:nvSpPr>
          <p:cNvPr id="5" name="TextBox 4"/>
          <p:cNvSpPr txBox="1"/>
          <p:nvPr/>
        </p:nvSpPr>
        <p:spPr>
          <a:xfrm>
            <a:off x="569323" y="1600200"/>
            <a:ext cx="8153400" cy="4144724"/>
          </a:xfrm>
          <a:prstGeom prst="rect">
            <a:avLst/>
          </a:prstGeom>
          <a:noFill/>
        </p:spPr>
        <p:txBody>
          <a:bodyPr wrap="square" rtlCol="0">
            <a:spAutoFit/>
          </a:bodyPr>
          <a:lstStyle/>
          <a:p>
            <a:pPr marL="914400" lvl="1" indent="-457200">
              <a:spcBef>
                <a:spcPts val="1000"/>
              </a:spcBef>
              <a:spcAft>
                <a:spcPts val="1000"/>
              </a:spcAft>
              <a:buFontTx/>
              <a:buChar char="-"/>
            </a:pPr>
            <a:r>
              <a:rPr lang="vi-VN" sz="3000" smtClean="0">
                <a:latin typeface="Times New Roman" pitchFamily="18" charset="0"/>
                <a:cs typeface="Times New Roman" pitchFamily="18" charset="0"/>
              </a:rPr>
              <a:t>Phòng kỹ thuật</a:t>
            </a:r>
          </a:p>
          <a:p>
            <a:pPr marL="914400" lvl="1" indent="-457200">
              <a:spcBef>
                <a:spcPts val="1000"/>
              </a:spcBef>
              <a:spcAft>
                <a:spcPts val="1000"/>
              </a:spcAft>
              <a:buFontTx/>
              <a:buChar char="-"/>
            </a:pPr>
            <a:r>
              <a:rPr lang="vi-VN" sz="3000" smtClean="0">
                <a:latin typeface="Times New Roman" pitchFamily="18" charset="0"/>
                <a:cs typeface="Times New Roman" pitchFamily="18" charset="0"/>
              </a:rPr>
              <a:t>Phòng kế hoạch</a:t>
            </a:r>
          </a:p>
          <a:p>
            <a:pPr marL="914400" lvl="1" indent="-457200">
              <a:spcBef>
                <a:spcPts val="1000"/>
              </a:spcBef>
              <a:spcAft>
                <a:spcPts val="1000"/>
              </a:spcAft>
              <a:buFontTx/>
              <a:buChar char="-"/>
            </a:pPr>
            <a:r>
              <a:rPr lang="vi-VN" sz="3000" smtClean="0">
                <a:latin typeface="Times New Roman" pitchFamily="18" charset="0"/>
                <a:cs typeface="Times New Roman" pitchFamily="18" charset="0"/>
              </a:rPr>
              <a:t>Phòng tổ chức lao động</a:t>
            </a:r>
          </a:p>
          <a:p>
            <a:pPr marL="914400" lvl="1" indent="-457200">
              <a:spcBef>
                <a:spcPts val="1000"/>
              </a:spcBef>
              <a:spcAft>
                <a:spcPts val="1000"/>
              </a:spcAft>
              <a:buFontTx/>
              <a:buChar char="-"/>
            </a:pPr>
            <a:r>
              <a:rPr lang="vi-VN" sz="3000" smtClean="0">
                <a:latin typeface="Times New Roman" pitchFamily="18" charset="0"/>
                <a:cs typeface="Times New Roman" pitchFamily="18" charset="0"/>
              </a:rPr>
              <a:t>Phòng tài vụ </a:t>
            </a:r>
          </a:p>
          <a:p>
            <a:pPr marL="914400" lvl="1" indent="-457200">
              <a:spcBef>
                <a:spcPts val="1000"/>
              </a:spcBef>
              <a:spcAft>
                <a:spcPts val="1000"/>
              </a:spcAft>
              <a:buFontTx/>
              <a:buChar char="-"/>
            </a:pPr>
            <a:r>
              <a:rPr lang="vi-VN" sz="3000" smtClean="0">
                <a:latin typeface="Times New Roman" pitchFamily="18" charset="0"/>
                <a:cs typeface="Times New Roman" pitchFamily="18" charset="0"/>
              </a:rPr>
              <a:t>Phòng vật tư</a:t>
            </a:r>
          </a:p>
          <a:p>
            <a:pPr marL="914400" lvl="1" indent="-457200">
              <a:spcBef>
                <a:spcPts val="1000"/>
              </a:spcBef>
              <a:spcAft>
                <a:spcPts val="1000"/>
              </a:spcAft>
              <a:buFontTx/>
              <a:buChar char="-"/>
            </a:pPr>
            <a:r>
              <a:rPr lang="vi-VN" sz="3000" smtClean="0">
                <a:latin typeface="Times New Roman" pitchFamily="18" charset="0"/>
                <a:cs typeface="Times New Roman" pitchFamily="18" charset="0"/>
              </a:rPr>
              <a:t>Phòng bảo vệ</a:t>
            </a:r>
            <a:endParaRPr lang="vi-VN" sz="3000">
              <a:latin typeface="Times New Roman" pitchFamily="18" charset="0"/>
              <a:cs typeface="Times New Roman" pitchFamily="18" charset="0"/>
            </a:endParaRPr>
          </a:p>
        </p:txBody>
      </p:sp>
    </p:spTree>
    <p:extLst>
      <p:ext uri="{BB962C8B-B14F-4D97-AF65-F5344CB8AC3E}">
        <p14:creationId xmlns:p14="http://schemas.microsoft.com/office/powerpoint/2010/main" val="25254402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2143" y="0"/>
            <a:ext cx="8610600" cy="954107"/>
          </a:xfrm>
          <a:prstGeom prst="rect">
            <a:avLst/>
          </a:prstGeom>
          <a:noFill/>
        </p:spPr>
        <p:txBody>
          <a:bodyPr wrap="square" rtlCol="0">
            <a:spAutoFit/>
          </a:bodyPr>
          <a:lstStyle/>
          <a:p>
            <a:pPr algn="ctr"/>
            <a:r>
              <a:rPr lang="en-US" sz="2800" b="1" i="1" smtClean="0">
                <a:solidFill>
                  <a:srgbClr val="FF0000"/>
                </a:solidFill>
                <a:latin typeface="Times New Roman" pitchFamily="18" charset="0"/>
                <a:cs typeface="Times New Roman" pitchFamily="18" charset="0"/>
              </a:rPr>
              <a:t>II. NỘI DUNG CÔNG TÁC BHLĐ </a:t>
            </a:r>
          </a:p>
          <a:p>
            <a:pPr algn="ctr"/>
            <a:r>
              <a:rPr lang="en-US" sz="2800" b="1" i="1" smtClean="0">
                <a:solidFill>
                  <a:srgbClr val="FF0000"/>
                </a:solidFill>
                <a:latin typeface="Times New Roman" pitchFamily="18" charset="0"/>
                <a:cs typeface="Times New Roman" pitchFamily="18" charset="0"/>
              </a:rPr>
              <a:t>TẠI DOANH NGHIỆP</a:t>
            </a:r>
            <a:endParaRPr lang="vi-VN" sz="2800" b="1" i="1">
              <a:solidFill>
                <a:srgbClr val="FF0000"/>
              </a:solidFill>
              <a:latin typeface="Times New Roman" pitchFamily="18" charset="0"/>
              <a:cs typeface="Times New Roman" pitchFamily="18" charset="0"/>
            </a:endParaRPr>
          </a:p>
        </p:txBody>
      </p:sp>
      <p:sp>
        <p:nvSpPr>
          <p:cNvPr id="3" name="TextBox 2"/>
          <p:cNvSpPr txBox="1"/>
          <p:nvPr/>
        </p:nvSpPr>
        <p:spPr>
          <a:xfrm>
            <a:off x="364671" y="954107"/>
            <a:ext cx="8425543" cy="5693866"/>
          </a:xfrm>
          <a:prstGeom prst="rect">
            <a:avLst/>
          </a:prstGeom>
          <a:noFill/>
        </p:spPr>
        <p:txBody>
          <a:bodyPr wrap="square" rtlCol="0">
            <a:spAutoFit/>
          </a:bodyPr>
          <a:lstStyle/>
          <a:p>
            <a:r>
              <a:rPr lang="en-US" sz="2800" b="1" i="1" smtClean="0">
                <a:solidFill>
                  <a:srgbClr val="009900"/>
                </a:solidFill>
                <a:latin typeface="Times New Roman" pitchFamily="18" charset="0"/>
                <a:cs typeface="Times New Roman" pitchFamily="18" charset="0"/>
              </a:rPr>
              <a:t>2.1. </a:t>
            </a:r>
            <a:r>
              <a:rPr lang="vi-VN" sz="2800" b="1" i="1" smtClean="0">
                <a:solidFill>
                  <a:srgbClr val="009900"/>
                </a:solidFill>
                <a:latin typeface="Times New Roman" pitchFamily="18" charset="0"/>
                <a:cs typeface="Times New Roman" pitchFamily="18" charset="0"/>
              </a:rPr>
              <a:t>Kế hoạch BHLĐ</a:t>
            </a:r>
          </a:p>
          <a:p>
            <a:r>
              <a:rPr lang="vi-VN" sz="2800">
                <a:latin typeface="Times New Roman" pitchFamily="18" charset="0"/>
                <a:cs typeface="Times New Roman" pitchFamily="18" charset="0"/>
              </a:rPr>
              <a:t>Được thực hiện theo Thông tư liên tịch số 14 giữa Bộ LĐTBXH, Bộ Y tế và Tổng </a:t>
            </a:r>
            <a:r>
              <a:rPr lang="vi-VN" sz="2800" smtClean="0">
                <a:latin typeface="Times New Roman" pitchFamily="18" charset="0"/>
                <a:cs typeface="Times New Roman" pitchFamily="18" charset="0"/>
              </a:rPr>
              <a:t>Liên đoàn </a:t>
            </a:r>
            <a:r>
              <a:rPr lang="vi-VN" sz="2800">
                <a:latin typeface="Times New Roman" pitchFamily="18" charset="0"/>
                <a:cs typeface="Times New Roman" pitchFamily="18" charset="0"/>
              </a:rPr>
              <a:t>lao động Việt Nam ngày </a:t>
            </a:r>
            <a:r>
              <a:rPr lang="vi-VN" sz="2800" smtClean="0">
                <a:latin typeface="Times New Roman" pitchFamily="18" charset="0"/>
                <a:cs typeface="Times New Roman" pitchFamily="18" charset="0"/>
              </a:rPr>
              <a:t>31/10/1998. </a:t>
            </a:r>
            <a:r>
              <a:rPr lang="vi-VN" sz="2800" b="1" i="1" smtClean="0">
                <a:solidFill>
                  <a:srgbClr val="9322AA"/>
                </a:solidFill>
                <a:latin typeface="Times New Roman" pitchFamily="18" charset="0"/>
                <a:cs typeface="Times New Roman" pitchFamily="18" charset="0"/>
              </a:rPr>
              <a:t>Bao gồm:</a:t>
            </a:r>
          </a:p>
          <a:p>
            <a:r>
              <a:rPr lang="vi-VN" sz="2800" smtClean="0">
                <a:latin typeface="Times New Roman" pitchFamily="18" charset="0"/>
                <a:cs typeface="Times New Roman" pitchFamily="18" charset="0"/>
              </a:rPr>
              <a:t>- Các </a:t>
            </a:r>
            <a:r>
              <a:rPr lang="vi-VN" sz="2800">
                <a:latin typeface="Times New Roman" pitchFamily="18" charset="0"/>
                <a:cs typeface="Times New Roman" pitchFamily="18" charset="0"/>
              </a:rPr>
              <a:t>biện pháp về kỹ thuật an toàn và phòng chống cháy nổ.</a:t>
            </a:r>
          </a:p>
          <a:p>
            <a:r>
              <a:rPr lang="vi-VN" sz="2800">
                <a:latin typeface="Times New Roman" pitchFamily="18" charset="0"/>
                <a:cs typeface="Times New Roman" pitchFamily="18" charset="0"/>
              </a:rPr>
              <a:t>- Các biện pháp về kỹ thuật VSLĐ và cải thiện điều kiện làm việc.</a:t>
            </a:r>
          </a:p>
          <a:p>
            <a:r>
              <a:rPr lang="vi-VN" sz="2800">
                <a:latin typeface="Times New Roman" pitchFamily="18" charset="0"/>
                <a:cs typeface="Times New Roman" pitchFamily="18" charset="0"/>
              </a:rPr>
              <a:t>- Trang bị phương </a:t>
            </a:r>
            <a:r>
              <a:rPr lang="vi-VN" sz="2800" smtClean="0">
                <a:latin typeface="Times New Roman" pitchFamily="18" charset="0"/>
                <a:cs typeface="Times New Roman" pitchFamily="18" charset="0"/>
              </a:rPr>
              <a:t>tiện </a:t>
            </a:r>
            <a:r>
              <a:rPr lang="vi-VN" sz="2800">
                <a:latin typeface="Times New Roman" pitchFamily="18" charset="0"/>
                <a:cs typeface="Times New Roman" pitchFamily="18" charset="0"/>
              </a:rPr>
              <a:t>bảo vệ cá nhân cho NLĐ làm công việc nguy hiểm có hại.</a:t>
            </a:r>
          </a:p>
          <a:p>
            <a:r>
              <a:rPr lang="vi-VN" sz="2800">
                <a:latin typeface="Times New Roman" pitchFamily="18" charset="0"/>
                <a:cs typeface="Times New Roman" pitchFamily="18" charset="0"/>
              </a:rPr>
              <a:t>- Chăm sóc sức khỏe người lao động, phòng ngừa bệnh nghề nghiệp.</a:t>
            </a:r>
          </a:p>
          <a:p>
            <a:r>
              <a:rPr lang="vi-VN" sz="2800">
                <a:latin typeface="Times New Roman" pitchFamily="18" charset="0"/>
                <a:cs typeface="Times New Roman" pitchFamily="18" charset="0"/>
              </a:rPr>
              <a:t>- Tuyên truyền, giáo dục, huấn luyện về BHLĐ</a:t>
            </a:r>
            <a:r>
              <a:rPr lang="vi-VN" sz="2800" smtClean="0">
                <a:latin typeface="Times New Roman" pitchFamily="18" charset="0"/>
                <a:cs typeface="Times New Roman" pitchFamily="18" charset="0"/>
              </a:rPr>
              <a:t>.</a:t>
            </a:r>
            <a:endParaRPr lang="vi-VN" sz="2800">
              <a:latin typeface="Times New Roman" pitchFamily="18" charset="0"/>
              <a:cs typeface="Times New Roman" pitchFamily="18" charset="0"/>
            </a:endParaRPr>
          </a:p>
        </p:txBody>
      </p:sp>
      <p:sp>
        <p:nvSpPr>
          <p:cNvPr id="4" name="TextBox 3"/>
          <p:cNvSpPr txBox="1"/>
          <p:nvPr/>
        </p:nvSpPr>
        <p:spPr>
          <a:xfrm>
            <a:off x="6858000" y="6402586"/>
            <a:ext cx="1415143" cy="369332"/>
          </a:xfrm>
          <a:prstGeom prst="rect">
            <a:avLst/>
          </a:prstGeom>
          <a:noFill/>
        </p:spPr>
        <p:txBody>
          <a:bodyPr wrap="square" rtlCol="0">
            <a:spAutoFit/>
          </a:bodyPr>
          <a:lstStyle/>
          <a:p>
            <a:r>
              <a:rPr lang="vi-VN" smtClean="0"/>
              <a:t>VIDEO 03</a:t>
            </a:r>
            <a:endParaRPr lang="vi-VN"/>
          </a:p>
        </p:txBody>
      </p:sp>
      <p:sp>
        <p:nvSpPr>
          <p:cNvPr id="5" name="TextBox 4"/>
          <p:cNvSpPr txBox="1"/>
          <p:nvPr/>
        </p:nvSpPr>
        <p:spPr>
          <a:xfrm>
            <a:off x="7924800" y="6391309"/>
            <a:ext cx="1415143" cy="369332"/>
          </a:xfrm>
          <a:prstGeom prst="rect">
            <a:avLst/>
          </a:prstGeom>
          <a:noFill/>
        </p:spPr>
        <p:txBody>
          <a:bodyPr wrap="square" rtlCol="0">
            <a:spAutoFit/>
          </a:bodyPr>
          <a:lstStyle/>
          <a:p>
            <a:r>
              <a:rPr lang="vi-VN" smtClean="0"/>
              <a:t>VIDEO 04</a:t>
            </a:r>
            <a:endParaRPr lang="vi-VN"/>
          </a:p>
        </p:txBody>
      </p:sp>
    </p:spTree>
    <p:extLst>
      <p:ext uri="{BB962C8B-B14F-4D97-AF65-F5344CB8AC3E}">
        <p14:creationId xmlns:p14="http://schemas.microsoft.com/office/powerpoint/2010/main" val="112055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2143" y="0"/>
            <a:ext cx="8610600" cy="954107"/>
          </a:xfrm>
          <a:prstGeom prst="rect">
            <a:avLst/>
          </a:prstGeom>
          <a:noFill/>
        </p:spPr>
        <p:txBody>
          <a:bodyPr wrap="square" rtlCol="0">
            <a:spAutoFit/>
          </a:bodyPr>
          <a:lstStyle/>
          <a:p>
            <a:pPr algn="ctr"/>
            <a:r>
              <a:rPr lang="en-US" sz="2800" b="1" i="1" smtClean="0">
                <a:solidFill>
                  <a:srgbClr val="FF0000"/>
                </a:solidFill>
                <a:latin typeface="Times New Roman" pitchFamily="18" charset="0"/>
                <a:cs typeface="Times New Roman" pitchFamily="18" charset="0"/>
              </a:rPr>
              <a:t>II. NỘI DUNG CÔNG TÁC BHLĐ </a:t>
            </a:r>
          </a:p>
          <a:p>
            <a:pPr algn="ctr"/>
            <a:r>
              <a:rPr lang="en-US" sz="2800" b="1" i="1" smtClean="0">
                <a:solidFill>
                  <a:srgbClr val="FF0000"/>
                </a:solidFill>
                <a:latin typeface="Times New Roman" pitchFamily="18" charset="0"/>
                <a:cs typeface="Times New Roman" pitchFamily="18" charset="0"/>
              </a:rPr>
              <a:t>TẠI DOANH NGHIỆP</a:t>
            </a:r>
            <a:endParaRPr lang="vi-VN" sz="2800" b="1" i="1">
              <a:solidFill>
                <a:srgbClr val="FF0000"/>
              </a:solidFill>
              <a:latin typeface="Times New Roman" pitchFamily="18" charset="0"/>
              <a:cs typeface="Times New Roman" pitchFamily="18" charset="0"/>
            </a:endParaRPr>
          </a:p>
        </p:txBody>
      </p:sp>
      <p:sp>
        <p:nvSpPr>
          <p:cNvPr id="3" name="TextBox 2"/>
          <p:cNvSpPr txBox="1"/>
          <p:nvPr/>
        </p:nvSpPr>
        <p:spPr>
          <a:xfrm>
            <a:off x="457200" y="954107"/>
            <a:ext cx="8425543" cy="6453049"/>
          </a:xfrm>
          <a:prstGeom prst="rect">
            <a:avLst/>
          </a:prstGeom>
          <a:noFill/>
        </p:spPr>
        <p:txBody>
          <a:bodyPr wrap="square" rtlCol="0">
            <a:spAutoFit/>
          </a:bodyPr>
          <a:lstStyle/>
          <a:p>
            <a:pPr>
              <a:spcBef>
                <a:spcPts val="600"/>
              </a:spcBef>
            </a:pPr>
            <a:r>
              <a:rPr lang="en-US" sz="3000" b="1" i="1" smtClean="0">
                <a:solidFill>
                  <a:srgbClr val="009900"/>
                </a:solidFill>
                <a:latin typeface="Times New Roman" pitchFamily="18" charset="0"/>
                <a:cs typeface="Times New Roman" pitchFamily="18" charset="0"/>
              </a:rPr>
              <a:t>2.</a:t>
            </a:r>
            <a:r>
              <a:rPr lang="vi-VN" sz="3000" b="1" i="1" smtClean="0">
                <a:solidFill>
                  <a:srgbClr val="009900"/>
                </a:solidFill>
                <a:latin typeface="Times New Roman" pitchFamily="18" charset="0"/>
                <a:cs typeface="Times New Roman" pitchFamily="18" charset="0"/>
              </a:rPr>
              <a:t>2. Công tác huấn luyện an toàn vệ sinh lao động</a:t>
            </a:r>
          </a:p>
          <a:p>
            <a:pPr>
              <a:spcBef>
                <a:spcPts val="600"/>
              </a:spcBef>
            </a:pPr>
            <a:r>
              <a:rPr lang="vi-VN" sz="3000">
                <a:latin typeface="Times New Roman" pitchFamily="18" charset="0"/>
                <a:cs typeface="Times New Roman" pitchFamily="18" charset="0"/>
              </a:rPr>
              <a:t>Công tác huấn luyện ATVS LĐ cần đạt được những yêu cầu sau:</a:t>
            </a:r>
          </a:p>
          <a:p>
            <a:pPr>
              <a:spcBef>
                <a:spcPts val="600"/>
              </a:spcBef>
            </a:pPr>
            <a:r>
              <a:rPr lang="vi-VN" sz="3000">
                <a:latin typeface="Times New Roman" pitchFamily="18" charset="0"/>
                <a:cs typeface="Times New Roman" pitchFamily="18" charset="0"/>
              </a:rPr>
              <a:t>- Tất cả mọi người tham gia quá trình lao động sản xuất đều phải được huấn luyện </a:t>
            </a:r>
            <a:r>
              <a:rPr lang="vi-VN" sz="3000" smtClean="0">
                <a:latin typeface="Times New Roman" pitchFamily="18" charset="0"/>
                <a:cs typeface="Times New Roman" pitchFamily="18" charset="0"/>
              </a:rPr>
              <a:t>đầy đủ </a:t>
            </a:r>
            <a:r>
              <a:rPr lang="vi-VN" sz="3000">
                <a:latin typeface="Times New Roman" pitchFamily="18" charset="0"/>
                <a:cs typeface="Times New Roman" pitchFamily="18" charset="0"/>
              </a:rPr>
              <a:t>về ATVSLĐ.</a:t>
            </a:r>
          </a:p>
          <a:p>
            <a:pPr marL="457200" indent="-457200">
              <a:spcBef>
                <a:spcPts val="600"/>
              </a:spcBef>
              <a:buFontTx/>
              <a:buChar char="-"/>
            </a:pPr>
            <a:r>
              <a:rPr lang="vi-VN" sz="3000" smtClean="0">
                <a:latin typeface="Times New Roman" pitchFamily="18" charset="0"/>
                <a:cs typeface="Times New Roman" pitchFamily="18" charset="0"/>
              </a:rPr>
              <a:t>Phải có kế hoạch huấn luyện hàng năm và huấn luyện đầy đủ các nội dung quy định</a:t>
            </a:r>
          </a:p>
          <a:p>
            <a:pPr marL="457200" indent="-457200">
              <a:spcBef>
                <a:spcPts val="1000"/>
              </a:spcBef>
              <a:spcAft>
                <a:spcPts val="1000"/>
              </a:spcAft>
              <a:buFontTx/>
              <a:buChar char="-"/>
            </a:pPr>
            <a:r>
              <a:rPr lang="vi-VN" sz="3000">
                <a:latin typeface="Times New Roman" pitchFamily="18" charset="0"/>
                <a:cs typeface="Times New Roman" pitchFamily="18" charset="0"/>
              </a:rPr>
              <a:t>Phải có đầy đủ hồ sơ huấn luyện theo đúng quy định</a:t>
            </a:r>
          </a:p>
          <a:p>
            <a:pPr marL="457200" indent="-457200">
              <a:spcBef>
                <a:spcPts val="1000"/>
              </a:spcBef>
              <a:spcAft>
                <a:spcPts val="1000"/>
              </a:spcAft>
              <a:buFontTx/>
              <a:buChar char="-"/>
            </a:pPr>
            <a:r>
              <a:rPr lang="vi-VN" sz="3000">
                <a:latin typeface="Times New Roman" pitchFamily="18" charset="0"/>
                <a:cs typeface="Times New Roman" pitchFamily="18" charset="0"/>
              </a:rPr>
              <a:t>Phải bảo đảm chất lượng huấn luyện đối với những người kiểm tra đạt yêu cầu.</a:t>
            </a:r>
          </a:p>
          <a:p>
            <a:pPr marL="457200" indent="-457200">
              <a:spcBef>
                <a:spcPts val="600"/>
              </a:spcBef>
              <a:buFontTx/>
              <a:buChar char="-"/>
            </a:pPr>
            <a:endParaRPr lang="vi-VN" sz="3000">
              <a:latin typeface="Times New Roman" pitchFamily="18" charset="0"/>
              <a:cs typeface="Times New Roman" pitchFamily="18" charset="0"/>
            </a:endParaRPr>
          </a:p>
        </p:txBody>
      </p:sp>
    </p:spTree>
    <p:extLst>
      <p:ext uri="{BB962C8B-B14F-4D97-AF65-F5344CB8AC3E}">
        <p14:creationId xmlns:p14="http://schemas.microsoft.com/office/powerpoint/2010/main" val="169364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4042" y="518"/>
            <a:ext cx="8779329" cy="1384995"/>
          </a:xfrm>
          <a:prstGeom prst="rect">
            <a:avLst/>
          </a:prstGeom>
          <a:noFill/>
        </p:spPr>
        <p:txBody>
          <a:bodyPr wrap="square" rtlCol="0">
            <a:spAutoFit/>
          </a:bodyPr>
          <a:lstStyle/>
          <a:p>
            <a:r>
              <a:rPr lang="en-US" sz="2800" b="1" i="1" smtClean="0">
                <a:solidFill>
                  <a:srgbClr val="009900"/>
                </a:solidFill>
                <a:latin typeface="Times New Roman" pitchFamily="18" charset="0"/>
                <a:cs typeface="Times New Roman" pitchFamily="18" charset="0"/>
              </a:rPr>
              <a:t>2.3. </a:t>
            </a:r>
            <a:r>
              <a:rPr lang="vi-VN" sz="2800" b="1" i="1" smtClean="0">
                <a:solidFill>
                  <a:srgbClr val="009900"/>
                </a:solidFill>
                <a:latin typeface="Times New Roman" pitchFamily="18" charset="0"/>
                <a:cs typeface="Times New Roman" pitchFamily="18" charset="0"/>
              </a:rPr>
              <a:t>Quản lý về VSLĐ, sức khỏe người lao động và bệnh nghề nghiệp</a:t>
            </a:r>
          </a:p>
          <a:p>
            <a:endParaRPr lang="vi-VN" sz="2800" b="1" i="1" smtClean="0">
              <a:solidFill>
                <a:srgbClr val="009900"/>
              </a:solidFill>
              <a:latin typeface="Times New Roman" pitchFamily="18" charset="0"/>
              <a:cs typeface="Times New Roman" pitchFamily="18" charset="0"/>
            </a:endParaRPr>
          </a:p>
        </p:txBody>
      </p:sp>
      <p:sp>
        <p:nvSpPr>
          <p:cNvPr id="5" name="Rectangle 4"/>
          <p:cNvSpPr/>
          <p:nvPr/>
        </p:nvSpPr>
        <p:spPr>
          <a:xfrm>
            <a:off x="457200" y="914400"/>
            <a:ext cx="8333014" cy="5693866"/>
          </a:xfrm>
          <a:prstGeom prst="rect">
            <a:avLst/>
          </a:prstGeom>
        </p:spPr>
        <p:txBody>
          <a:bodyPr wrap="square">
            <a:spAutoFit/>
          </a:bodyPr>
          <a:lstStyle/>
          <a:p>
            <a:r>
              <a:rPr lang="vi-VN" sz="2800" b="1" smtClean="0">
                <a:latin typeface="Times New Roman" pitchFamily="18" charset="0"/>
                <a:cs typeface="Times New Roman" pitchFamily="18" charset="0"/>
              </a:rPr>
              <a:t>a. Quản lý vệ sinh lao động</a:t>
            </a:r>
            <a:endParaRPr lang="vi-VN" sz="2800" smtClean="0">
              <a:latin typeface="Times New Roman" pitchFamily="18" charset="0"/>
              <a:cs typeface="Times New Roman" pitchFamily="18" charset="0"/>
            </a:endParaRPr>
          </a:p>
          <a:p>
            <a:r>
              <a:rPr lang="vi-VN" sz="2800" smtClean="0">
                <a:latin typeface="Times New Roman" pitchFamily="18" charset="0"/>
                <a:cs typeface="Times New Roman" pitchFamily="18" charset="0"/>
              </a:rPr>
              <a:t>- </a:t>
            </a:r>
            <a:r>
              <a:rPr lang="vi-VN" sz="2800" i="1" u="sng">
                <a:solidFill>
                  <a:srgbClr val="FF0066"/>
                </a:solidFill>
                <a:latin typeface="Times New Roman" pitchFamily="18" charset="0"/>
                <a:cs typeface="Times New Roman" pitchFamily="18" charset="0"/>
              </a:rPr>
              <a:t>Người sử dụng lao động</a:t>
            </a:r>
            <a:r>
              <a:rPr lang="vi-VN" sz="2800">
                <a:latin typeface="Times New Roman" pitchFamily="18" charset="0"/>
                <a:cs typeface="Times New Roman" pitchFamily="18" charset="0"/>
              </a:rPr>
              <a:t> phải có </a:t>
            </a:r>
            <a:r>
              <a:rPr lang="vi-VN" sz="2800" i="1" u="sng">
                <a:solidFill>
                  <a:srgbClr val="FF0066"/>
                </a:solidFill>
                <a:latin typeface="Times New Roman" pitchFamily="18" charset="0"/>
                <a:cs typeface="Times New Roman" pitchFamily="18" charset="0"/>
              </a:rPr>
              <a:t>kiến thức </a:t>
            </a:r>
            <a:r>
              <a:rPr lang="vi-VN" sz="2800" i="1" u="sng" smtClean="0">
                <a:solidFill>
                  <a:srgbClr val="FF0066"/>
                </a:solidFill>
                <a:latin typeface="Times New Roman" pitchFamily="18" charset="0"/>
                <a:cs typeface="Times New Roman" pitchFamily="18" charset="0"/>
              </a:rPr>
              <a:t>về VSLĐ</a:t>
            </a:r>
            <a:r>
              <a:rPr lang="vi-VN" sz="2800" i="1" u="sng">
                <a:solidFill>
                  <a:srgbClr val="FF0066"/>
                </a:solidFill>
                <a:latin typeface="Times New Roman" pitchFamily="18" charset="0"/>
                <a:cs typeface="Times New Roman" pitchFamily="18" charset="0"/>
              </a:rPr>
              <a:t>, bệnh nghề nghiệp</a:t>
            </a:r>
            <a:r>
              <a:rPr lang="vi-VN" sz="2800">
                <a:latin typeface="Times New Roman" pitchFamily="18" charset="0"/>
                <a:cs typeface="Times New Roman" pitchFamily="18" charset="0"/>
              </a:rPr>
              <a:t> và các </a:t>
            </a:r>
            <a:r>
              <a:rPr lang="vi-VN" sz="2800" i="1" u="sng" smtClean="0">
                <a:solidFill>
                  <a:srgbClr val="FF0066"/>
                </a:solidFill>
                <a:latin typeface="Times New Roman" pitchFamily="18" charset="0"/>
                <a:cs typeface="Times New Roman" pitchFamily="18" charset="0"/>
              </a:rPr>
              <a:t>biện pháp</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phòng chống tác hại của môi trường lao động, </a:t>
            </a:r>
            <a:r>
              <a:rPr lang="vi-VN" sz="2800" i="1" u="sng">
                <a:solidFill>
                  <a:srgbClr val="FF0066"/>
                </a:solidFill>
                <a:latin typeface="Times New Roman" pitchFamily="18" charset="0"/>
                <a:cs typeface="Times New Roman" pitchFamily="18" charset="0"/>
              </a:rPr>
              <a:t>phải tổ chức</a:t>
            </a:r>
            <a:r>
              <a:rPr lang="vi-VN" sz="2800">
                <a:latin typeface="Times New Roman" pitchFamily="18" charset="0"/>
                <a:cs typeface="Times New Roman" pitchFamily="18" charset="0"/>
              </a:rPr>
              <a:t> cho người lao động học tập </a:t>
            </a:r>
            <a:r>
              <a:rPr lang="vi-VN" sz="2800" smtClean="0">
                <a:latin typeface="Times New Roman" pitchFamily="18" charset="0"/>
                <a:cs typeface="Times New Roman" pitchFamily="18" charset="0"/>
              </a:rPr>
              <a:t>các kiến </a:t>
            </a:r>
            <a:r>
              <a:rPr lang="vi-VN" sz="2800">
                <a:latin typeface="Times New Roman" pitchFamily="18" charset="0"/>
                <a:cs typeface="Times New Roman" pitchFamily="18" charset="0"/>
              </a:rPr>
              <a:t>thức đó.</a:t>
            </a:r>
          </a:p>
          <a:p>
            <a:r>
              <a:rPr lang="vi-VN" sz="2800">
                <a:latin typeface="Times New Roman" pitchFamily="18" charset="0"/>
                <a:cs typeface="Times New Roman" pitchFamily="18" charset="0"/>
              </a:rPr>
              <a:t>- Phải </a:t>
            </a:r>
            <a:r>
              <a:rPr lang="vi-VN" sz="2800" i="1" u="sng">
                <a:solidFill>
                  <a:srgbClr val="0000FF"/>
                </a:solidFill>
                <a:latin typeface="Times New Roman" pitchFamily="18" charset="0"/>
                <a:cs typeface="Times New Roman" pitchFamily="18" charset="0"/>
              </a:rPr>
              <a:t>kiểm tra</a:t>
            </a:r>
            <a:r>
              <a:rPr lang="vi-VN" sz="2800">
                <a:latin typeface="Times New Roman" pitchFamily="18" charset="0"/>
                <a:cs typeface="Times New Roman" pitchFamily="18" charset="0"/>
              </a:rPr>
              <a:t> các </a:t>
            </a:r>
            <a:r>
              <a:rPr lang="vi-VN" sz="2800" i="1" u="sng">
                <a:solidFill>
                  <a:srgbClr val="0000FF"/>
                </a:solidFill>
                <a:latin typeface="Times New Roman" pitchFamily="18" charset="0"/>
                <a:cs typeface="Times New Roman" pitchFamily="18" charset="0"/>
              </a:rPr>
              <a:t>yếu tố có hại trong môi trường lao động</a:t>
            </a:r>
            <a:r>
              <a:rPr lang="vi-VN" sz="2800">
                <a:latin typeface="Times New Roman" pitchFamily="18" charset="0"/>
                <a:cs typeface="Times New Roman" pitchFamily="18" charset="0"/>
              </a:rPr>
              <a:t> ít nhất mỗi năm một lần </a:t>
            </a:r>
            <a:r>
              <a:rPr lang="vi-VN" sz="2800" smtClean="0">
                <a:latin typeface="Times New Roman" pitchFamily="18" charset="0"/>
                <a:cs typeface="Times New Roman" pitchFamily="18" charset="0"/>
              </a:rPr>
              <a:t>và </a:t>
            </a:r>
            <a:r>
              <a:rPr lang="vi-VN" sz="2800" i="1" u="sng" smtClean="0">
                <a:solidFill>
                  <a:srgbClr val="0000FF"/>
                </a:solidFill>
                <a:latin typeface="Times New Roman" pitchFamily="18" charset="0"/>
                <a:cs typeface="Times New Roman" pitchFamily="18" charset="0"/>
              </a:rPr>
              <a:t>có </a:t>
            </a:r>
            <a:r>
              <a:rPr lang="vi-VN" sz="2800" i="1" u="sng">
                <a:solidFill>
                  <a:srgbClr val="0000FF"/>
                </a:solidFill>
                <a:latin typeface="Times New Roman" pitchFamily="18" charset="0"/>
                <a:cs typeface="Times New Roman" pitchFamily="18" charset="0"/>
              </a:rPr>
              <a:t>biện pháp xử lý </a:t>
            </a:r>
            <a:r>
              <a:rPr lang="vi-VN" sz="2800">
                <a:latin typeface="Times New Roman" pitchFamily="18" charset="0"/>
                <a:cs typeface="Times New Roman" pitchFamily="18" charset="0"/>
              </a:rPr>
              <a:t>kịp thời. Có hồ sơ lưu </a:t>
            </a:r>
            <a:r>
              <a:rPr lang="vi-VN" sz="2800" smtClean="0">
                <a:latin typeface="Times New Roman" pitchFamily="18" charset="0"/>
                <a:cs typeface="Times New Roman" pitchFamily="18" charset="0"/>
              </a:rPr>
              <a:t>trữ và </a:t>
            </a:r>
            <a:r>
              <a:rPr lang="vi-VN" sz="2800">
                <a:latin typeface="Times New Roman" pitchFamily="18" charset="0"/>
                <a:cs typeface="Times New Roman" pitchFamily="18" charset="0"/>
              </a:rPr>
              <a:t>theo dõi kết quả </a:t>
            </a:r>
            <a:r>
              <a:rPr lang="vi-VN" sz="2800" smtClean="0">
                <a:latin typeface="Times New Roman" pitchFamily="18" charset="0"/>
                <a:cs typeface="Times New Roman" pitchFamily="18" charset="0"/>
              </a:rPr>
              <a:t>đó </a:t>
            </a:r>
            <a:r>
              <a:rPr lang="vi-VN" sz="2800">
                <a:latin typeface="Times New Roman" pitchFamily="18" charset="0"/>
                <a:cs typeface="Times New Roman" pitchFamily="18" charset="0"/>
              </a:rPr>
              <a:t>theo quy định.</a:t>
            </a:r>
          </a:p>
          <a:p>
            <a:r>
              <a:rPr lang="vi-VN" sz="2800">
                <a:latin typeface="Times New Roman" pitchFamily="18" charset="0"/>
                <a:cs typeface="Times New Roman" pitchFamily="18" charset="0"/>
              </a:rPr>
              <a:t>- Phải có </a:t>
            </a:r>
            <a:r>
              <a:rPr lang="vi-VN" sz="2800" i="1" u="sng">
                <a:solidFill>
                  <a:srgbClr val="9322AA"/>
                </a:solidFill>
                <a:latin typeface="Times New Roman" pitchFamily="18" charset="0"/>
                <a:cs typeface="Times New Roman" pitchFamily="18" charset="0"/>
              </a:rPr>
              <a:t>luận chứng</a:t>
            </a:r>
            <a:r>
              <a:rPr lang="vi-VN" sz="2800">
                <a:latin typeface="Times New Roman" pitchFamily="18" charset="0"/>
                <a:cs typeface="Times New Roman" pitchFamily="18" charset="0"/>
              </a:rPr>
              <a:t> về các biện pháp bảo đảm ATVSLĐ đối </a:t>
            </a:r>
            <a:r>
              <a:rPr lang="vi-VN" sz="2800" smtClean="0">
                <a:latin typeface="Times New Roman" pitchFamily="18" charset="0"/>
                <a:cs typeface="Times New Roman" pitchFamily="18" charset="0"/>
              </a:rPr>
              <a:t>máy </a:t>
            </a:r>
            <a:r>
              <a:rPr lang="vi-VN" sz="2800">
                <a:latin typeface="Times New Roman" pitchFamily="18" charset="0"/>
                <a:cs typeface="Times New Roman" pitchFamily="18" charset="0"/>
              </a:rPr>
              <a:t>móc </a:t>
            </a:r>
            <a:r>
              <a:rPr lang="vi-VN" sz="2800" i="1" u="sng">
                <a:solidFill>
                  <a:srgbClr val="9322AA"/>
                </a:solidFill>
                <a:latin typeface="Times New Roman" pitchFamily="18" charset="0"/>
                <a:cs typeface="Times New Roman" pitchFamily="18" charset="0"/>
              </a:rPr>
              <a:t>thiết bị, vật tư</a:t>
            </a:r>
            <a:r>
              <a:rPr lang="vi-VN" sz="2800">
                <a:latin typeface="Times New Roman" pitchFamily="18" charset="0"/>
                <a:cs typeface="Times New Roman" pitchFamily="18" charset="0"/>
              </a:rPr>
              <a:t> có yêu cầu nghiêm ngặt về VSLĐ, </a:t>
            </a:r>
            <a:r>
              <a:rPr lang="vi-VN" sz="2800" smtClean="0">
                <a:latin typeface="Times New Roman" pitchFamily="18" charset="0"/>
                <a:cs typeface="Times New Roman" pitchFamily="18" charset="0"/>
              </a:rPr>
              <a:t>luận chứng </a:t>
            </a:r>
            <a:r>
              <a:rPr lang="vi-VN" sz="2800">
                <a:latin typeface="Times New Roman" pitchFamily="18" charset="0"/>
                <a:cs typeface="Times New Roman" pitchFamily="18" charset="0"/>
              </a:rPr>
              <a:t>đó phải do </a:t>
            </a:r>
            <a:r>
              <a:rPr lang="vi-VN" sz="2800" i="1" u="sng">
                <a:solidFill>
                  <a:srgbClr val="9322AA"/>
                </a:solidFill>
                <a:latin typeface="Times New Roman" pitchFamily="18" charset="0"/>
                <a:cs typeface="Times New Roman" pitchFamily="18" charset="0"/>
              </a:rPr>
              <a:t>thanh tra vệ sinh xét duyệt.</a:t>
            </a:r>
          </a:p>
        </p:txBody>
      </p:sp>
    </p:spTree>
    <p:extLst>
      <p:ext uri="{BB962C8B-B14F-4D97-AF65-F5344CB8AC3E}">
        <p14:creationId xmlns:p14="http://schemas.microsoft.com/office/powerpoint/2010/main" val="1074759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4042" y="518"/>
            <a:ext cx="8779329" cy="1384995"/>
          </a:xfrm>
          <a:prstGeom prst="rect">
            <a:avLst/>
          </a:prstGeom>
          <a:noFill/>
        </p:spPr>
        <p:txBody>
          <a:bodyPr wrap="square" rtlCol="0">
            <a:spAutoFit/>
          </a:bodyPr>
          <a:lstStyle/>
          <a:p>
            <a:r>
              <a:rPr lang="en-US" sz="2800" b="1" i="1" smtClean="0">
                <a:solidFill>
                  <a:srgbClr val="009900"/>
                </a:solidFill>
                <a:latin typeface="Times New Roman" pitchFamily="18" charset="0"/>
                <a:cs typeface="Times New Roman" pitchFamily="18" charset="0"/>
              </a:rPr>
              <a:t>2.3. </a:t>
            </a:r>
            <a:r>
              <a:rPr lang="vi-VN" sz="2800" b="1" i="1" smtClean="0">
                <a:solidFill>
                  <a:srgbClr val="009900"/>
                </a:solidFill>
                <a:latin typeface="Times New Roman" pitchFamily="18" charset="0"/>
                <a:cs typeface="Times New Roman" pitchFamily="18" charset="0"/>
              </a:rPr>
              <a:t>Quản lý về VSLĐ, sức khỏe người lao động và bệnh nghề nghiệp</a:t>
            </a:r>
          </a:p>
          <a:p>
            <a:endParaRPr lang="vi-VN" sz="2800" b="1" i="1" smtClean="0">
              <a:solidFill>
                <a:srgbClr val="009900"/>
              </a:solidFill>
              <a:latin typeface="Times New Roman" pitchFamily="18" charset="0"/>
              <a:cs typeface="Times New Roman" pitchFamily="18" charset="0"/>
            </a:endParaRPr>
          </a:p>
        </p:txBody>
      </p:sp>
      <p:sp>
        <p:nvSpPr>
          <p:cNvPr id="5" name="Rectangle 4"/>
          <p:cNvSpPr/>
          <p:nvPr/>
        </p:nvSpPr>
        <p:spPr>
          <a:xfrm>
            <a:off x="457200" y="914400"/>
            <a:ext cx="8333014" cy="5693866"/>
          </a:xfrm>
          <a:prstGeom prst="rect">
            <a:avLst/>
          </a:prstGeom>
        </p:spPr>
        <p:txBody>
          <a:bodyPr wrap="square">
            <a:spAutoFit/>
          </a:bodyPr>
          <a:lstStyle/>
          <a:p>
            <a:r>
              <a:rPr lang="vi-VN" sz="2800" b="1" smtClean="0">
                <a:latin typeface="Times New Roman" pitchFamily="18" charset="0"/>
                <a:cs typeface="Times New Roman" pitchFamily="18" charset="0"/>
              </a:rPr>
              <a:t>b. Quản </a:t>
            </a:r>
            <a:r>
              <a:rPr lang="vi-VN" sz="2800" b="1">
                <a:latin typeface="Times New Roman" pitchFamily="18" charset="0"/>
                <a:cs typeface="Times New Roman" pitchFamily="18" charset="0"/>
              </a:rPr>
              <a:t>lý sức khỏe người lao động, bệnh nghề nghiệp</a:t>
            </a:r>
            <a:endParaRPr lang="vi-VN" sz="2800">
              <a:latin typeface="Times New Roman" pitchFamily="18" charset="0"/>
              <a:cs typeface="Times New Roman" pitchFamily="18" charset="0"/>
            </a:endParaRPr>
          </a:p>
          <a:p>
            <a:r>
              <a:rPr lang="vi-VN" sz="2800">
                <a:latin typeface="Times New Roman" pitchFamily="18" charset="0"/>
                <a:cs typeface="Times New Roman" pitchFamily="18" charset="0"/>
              </a:rPr>
              <a:t>- Phải trang bị </a:t>
            </a:r>
            <a:r>
              <a:rPr lang="vi-VN" sz="2800" u="sng">
                <a:solidFill>
                  <a:srgbClr val="FF0066"/>
                </a:solidFill>
                <a:latin typeface="Times New Roman" pitchFamily="18" charset="0"/>
                <a:cs typeface="Times New Roman" pitchFamily="18" charset="0"/>
              </a:rPr>
              <a:t>đầy đủ phương tiện kỹ thuật y tế </a:t>
            </a:r>
            <a:r>
              <a:rPr lang="vi-VN" sz="2800">
                <a:latin typeface="Times New Roman" pitchFamily="18" charset="0"/>
                <a:cs typeface="Times New Roman" pitchFamily="18" charset="0"/>
              </a:rPr>
              <a:t>thích hợp, </a:t>
            </a:r>
            <a:r>
              <a:rPr lang="vi-VN" sz="2800" u="sng">
                <a:solidFill>
                  <a:srgbClr val="FF0066"/>
                </a:solidFill>
                <a:latin typeface="Times New Roman" pitchFamily="18" charset="0"/>
                <a:cs typeface="Times New Roman" pitchFamily="18" charset="0"/>
              </a:rPr>
              <a:t>có phương án cấp cứu </a:t>
            </a:r>
            <a:r>
              <a:rPr lang="vi-VN" sz="2800" u="sng" smtClean="0">
                <a:solidFill>
                  <a:srgbClr val="FF0066"/>
                </a:solidFill>
                <a:latin typeface="Times New Roman" pitchFamily="18" charset="0"/>
                <a:cs typeface="Times New Roman" pitchFamily="18" charset="0"/>
              </a:rPr>
              <a:t>dự phòng </a:t>
            </a:r>
            <a:r>
              <a:rPr lang="vi-VN" sz="2800">
                <a:latin typeface="Times New Roman" pitchFamily="18" charset="0"/>
                <a:cs typeface="Times New Roman" pitchFamily="18" charset="0"/>
              </a:rPr>
              <a:t>để có thể sơ cấp cứu kịp thời.</a:t>
            </a:r>
          </a:p>
          <a:p>
            <a:r>
              <a:rPr lang="vi-VN" sz="2800">
                <a:latin typeface="Times New Roman" pitchFamily="18" charset="0"/>
                <a:cs typeface="Times New Roman" pitchFamily="18" charset="0"/>
              </a:rPr>
              <a:t>- Phải </a:t>
            </a:r>
            <a:r>
              <a:rPr lang="vi-VN" sz="2800" u="sng">
                <a:solidFill>
                  <a:srgbClr val="0000FF"/>
                </a:solidFill>
                <a:latin typeface="Times New Roman" pitchFamily="18" charset="0"/>
                <a:cs typeface="Times New Roman" pitchFamily="18" charset="0"/>
              </a:rPr>
              <a:t>tổ chức lực lượng cấp cứu</a:t>
            </a:r>
            <a:r>
              <a:rPr lang="vi-VN" sz="2800">
                <a:latin typeface="Times New Roman" pitchFamily="18" charset="0"/>
                <a:cs typeface="Times New Roman" pitchFamily="18" charset="0"/>
              </a:rPr>
              <a:t>, tổ chức huấn luyện cho họ phương pháp cấp cứu tạichỗ.</a:t>
            </a:r>
          </a:p>
          <a:p>
            <a:r>
              <a:rPr lang="vi-VN" sz="2800">
                <a:latin typeface="Times New Roman" pitchFamily="18" charset="0"/>
                <a:cs typeface="Times New Roman" pitchFamily="18" charset="0"/>
              </a:rPr>
              <a:t>- Tổ chức </a:t>
            </a:r>
            <a:r>
              <a:rPr lang="vi-VN" sz="2800" u="sng">
                <a:solidFill>
                  <a:srgbClr val="CC0066"/>
                </a:solidFill>
                <a:latin typeface="Times New Roman" pitchFamily="18" charset="0"/>
                <a:cs typeface="Times New Roman" pitchFamily="18" charset="0"/>
              </a:rPr>
              <a:t>khám sức khoẻ </a:t>
            </a:r>
            <a:r>
              <a:rPr lang="vi-VN" sz="2800">
                <a:latin typeface="Times New Roman" pitchFamily="18" charset="0"/>
                <a:cs typeface="Times New Roman" pitchFamily="18" charset="0"/>
              </a:rPr>
              <a:t>trước khi tuyển dụng; khám sức khoẻ định kỳ 6 tháng hoặc một năm một lần.</a:t>
            </a:r>
          </a:p>
          <a:p>
            <a:r>
              <a:rPr lang="vi-VN" sz="2800">
                <a:latin typeface="Times New Roman" pitchFamily="18" charset="0"/>
                <a:cs typeface="Times New Roman" pitchFamily="18" charset="0"/>
              </a:rPr>
              <a:t>- Tổ chức </a:t>
            </a:r>
            <a:r>
              <a:rPr lang="vi-VN" sz="2800" u="sng">
                <a:solidFill>
                  <a:srgbClr val="9322AA"/>
                </a:solidFill>
                <a:latin typeface="Times New Roman" pitchFamily="18" charset="0"/>
                <a:cs typeface="Times New Roman" pitchFamily="18" charset="0"/>
              </a:rPr>
              <a:t>khám bệnh nghề nghiệp</a:t>
            </a:r>
            <a:r>
              <a:rPr lang="vi-VN" sz="2800">
                <a:latin typeface="Times New Roman" pitchFamily="18" charset="0"/>
                <a:cs typeface="Times New Roman" pitchFamily="18" charset="0"/>
              </a:rPr>
              <a:t> cho những người làm việc trong điều kiện có nguy </a:t>
            </a:r>
            <a:r>
              <a:rPr lang="vi-VN" sz="2800" smtClean="0">
                <a:latin typeface="Times New Roman" pitchFamily="18" charset="0"/>
                <a:cs typeface="Times New Roman" pitchFamily="18" charset="0"/>
              </a:rPr>
              <a:t>cơ mắc </a:t>
            </a:r>
            <a:r>
              <a:rPr lang="vi-VN" sz="2800">
                <a:latin typeface="Times New Roman" pitchFamily="18" charset="0"/>
                <a:cs typeface="Times New Roman" pitchFamily="18" charset="0"/>
              </a:rPr>
              <a:t>bệnh nghề nghiệp </a:t>
            </a:r>
            <a:r>
              <a:rPr lang="vi-VN" sz="2800" smtClean="0">
                <a:latin typeface="Times New Roman" pitchFamily="18" charset="0"/>
                <a:cs typeface="Times New Roman" pitchFamily="18" charset="0"/>
              </a:rPr>
              <a:t>để phát </a:t>
            </a:r>
            <a:r>
              <a:rPr lang="vi-VN" sz="2800">
                <a:latin typeface="Times New Roman" pitchFamily="18" charset="0"/>
                <a:cs typeface="Times New Roman" pitchFamily="18" charset="0"/>
              </a:rPr>
              <a:t>hiện và điều trị kịp thời.</a:t>
            </a:r>
          </a:p>
          <a:p>
            <a:endParaRPr lang="vi-VN" sz="2800" i="1" u="sng">
              <a:solidFill>
                <a:srgbClr val="9322AA"/>
              </a:solidFill>
              <a:latin typeface="Times New Roman" pitchFamily="18" charset="0"/>
              <a:cs typeface="Times New Roman" pitchFamily="18" charset="0"/>
            </a:endParaRPr>
          </a:p>
        </p:txBody>
      </p:sp>
    </p:spTree>
    <p:extLst>
      <p:ext uri="{BB962C8B-B14F-4D97-AF65-F5344CB8AC3E}">
        <p14:creationId xmlns:p14="http://schemas.microsoft.com/office/powerpoint/2010/main" val="165547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barn(inVertical)">
                                      <p:cBhvr>
                                        <p:cTn id="35"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9600" y="1752600"/>
            <a:ext cx="8403770" cy="2031325"/>
          </a:xfrm>
          <a:prstGeom prst="rect">
            <a:avLst/>
          </a:prstGeom>
          <a:noFill/>
        </p:spPr>
        <p:txBody>
          <a:bodyPr wrap="square" rtlCol="0">
            <a:spAutoFit/>
          </a:bodyPr>
          <a:lstStyle/>
          <a:p>
            <a:pPr>
              <a:lnSpc>
                <a:spcPct val="150000"/>
              </a:lnSpc>
            </a:pPr>
            <a:r>
              <a:rPr lang="en-US" sz="2800" b="1" i="1" smtClean="0">
                <a:solidFill>
                  <a:srgbClr val="009900"/>
                </a:solidFill>
                <a:latin typeface="Times New Roman" pitchFamily="18" charset="0"/>
                <a:cs typeface="Times New Roman" pitchFamily="18" charset="0"/>
              </a:rPr>
              <a:t>2.4. Thực hiện cụ thể về BHLĐ đối với người lao động</a:t>
            </a:r>
          </a:p>
          <a:p>
            <a:pPr>
              <a:lnSpc>
                <a:spcPct val="150000"/>
              </a:lnSpc>
            </a:pPr>
            <a:r>
              <a:rPr lang="en-US" sz="2800" b="1" i="1" smtClean="0">
                <a:solidFill>
                  <a:srgbClr val="009900"/>
                </a:solidFill>
                <a:latin typeface="Times New Roman" pitchFamily="18" charset="0"/>
                <a:cs typeface="Times New Roman" pitchFamily="18" charset="0"/>
              </a:rPr>
              <a:t>2.5. Khai báo, điều tra, thống kê, báo cáo định kỳ tai nạn lao động</a:t>
            </a:r>
            <a:endParaRPr lang="vi-VN" sz="2800" b="1" i="1" smtClean="0">
              <a:solidFill>
                <a:srgbClr val="009900"/>
              </a:solidFill>
              <a:latin typeface="Times New Roman" pitchFamily="18" charset="0"/>
              <a:cs typeface="Times New Roman" pitchFamily="18" charset="0"/>
            </a:endParaRPr>
          </a:p>
        </p:txBody>
      </p:sp>
    </p:spTree>
    <p:extLst>
      <p:ext uri="{BB962C8B-B14F-4D97-AF65-F5344CB8AC3E}">
        <p14:creationId xmlns:p14="http://schemas.microsoft.com/office/powerpoint/2010/main" val="17495869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82" y="304800"/>
            <a:ext cx="8779329" cy="954107"/>
          </a:xfrm>
          <a:prstGeom prst="rect">
            <a:avLst/>
          </a:prstGeom>
          <a:noFill/>
        </p:spPr>
        <p:txBody>
          <a:bodyPr wrap="square" rtlCol="0">
            <a:spAutoFit/>
          </a:bodyPr>
          <a:lstStyle/>
          <a:p>
            <a:r>
              <a:rPr lang="en-US" sz="2800" b="1" i="1" smtClean="0">
                <a:solidFill>
                  <a:srgbClr val="009900"/>
                </a:solidFill>
                <a:latin typeface="Times New Roman" pitchFamily="18" charset="0"/>
                <a:cs typeface="Times New Roman" pitchFamily="18" charset="0"/>
              </a:rPr>
              <a:t>2.6. </a:t>
            </a:r>
            <a:r>
              <a:rPr lang="vi-VN" sz="2800" b="1" i="1" smtClean="0">
                <a:solidFill>
                  <a:srgbClr val="009900"/>
                </a:solidFill>
                <a:latin typeface="Times New Roman" pitchFamily="18" charset="0"/>
                <a:cs typeface="Times New Roman" pitchFamily="18" charset="0"/>
              </a:rPr>
              <a:t>Khen thưởng và xử phạt về BHLĐ doanh nghiệp</a:t>
            </a:r>
          </a:p>
          <a:p>
            <a:endParaRPr lang="vi-VN" sz="2800" b="1" i="1" smtClean="0">
              <a:solidFill>
                <a:srgbClr val="009900"/>
              </a:solidFill>
              <a:latin typeface="Times New Roman" pitchFamily="18" charset="0"/>
              <a:cs typeface="Times New Roman" pitchFamily="18" charset="0"/>
            </a:endParaRPr>
          </a:p>
        </p:txBody>
      </p:sp>
      <p:sp>
        <p:nvSpPr>
          <p:cNvPr id="5" name="Rectangle 4"/>
          <p:cNvSpPr/>
          <p:nvPr/>
        </p:nvSpPr>
        <p:spPr>
          <a:xfrm>
            <a:off x="457200" y="1371600"/>
            <a:ext cx="8333014" cy="4247317"/>
          </a:xfrm>
          <a:prstGeom prst="rect">
            <a:avLst/>
          </a:prstGeom>
        </p:spPr>
        <p:txBody>
          <a:bodyPr wrap="square">
            <a:spAutoFit/>
          </a:bodyPr>
          <a:lstStyle/>
          <a:p>
            <a:pPr marL="514350" indent="-514350">
              <a:buAutoNum type="alphaLcPeriod"/>
            </a:pPr>
            <a:r>
              <a:rPr lang="vi-VN" sz="3000" b="1" smtClean="0">
                <a:latin typeface="Times New Roman" pitchFamily="18" charset="0"/>
                <a:cs typeface="Times New Roman" pitchFamily="18" charset="0"/>
              </a:rPr>
              <a:t>Khen thưởng</a:t>
            </a:r>
          </a:p>
          <a:p>
            <a:pPr marL="457200" indent="-457200">
              <a:buFont typeface="Wingdings" pitchFamily="2" charset="2"/>
              <a:buChar char="Ø"/>
            </a:pPr>
            <a:r>
              <a:rPr lang="vi-VN" sz="3000" smtClean="0">
                <a:latin typeface="Times New Roman" pitchFamily="18" charset="0"/>
                <a:cs typeface="Times New Roman" pitchFamily="18" charset="0"/>
              </a:rPr>
              <a:t>Tùy theo thành tích của tổ chức, cá nhân        UBND Tỉnh, thành phố; Bộ Lao động – Thương binh và Xã hội.</a:t>
            </a:r>
          </a:p>
          <a:p>
            <a:pPr marL="457200" indent="-457200">
              <a:buFont typeface="Wingdings" pitchFamily="2" charset="2"/>
              <a:buChar char="Ø"/>
            </a:pPr>
            <a:r>
              <a:rPr lang="vi-VN" sz="3000" smtClean="0">
                <a:latin typeface="Times New Roman" pitchFamily="18" charset="0"/>
                <a:cs typeface="Times New Roman" pitchFamily="18" charset="0"/>
              </a:rPr>
              <a:t>Đạt thành tích xuất sắc </a:t>
            </a:r>
            <a:r>
              <a:rPr lang="vi-VN" sz="3000">
                <a:latin typeface="Times New Roman" pitchFamily="18" charset="0"/>
                <a:cs typeface="Times New Roman" pitchFamily="18" charset="0"/>
              </a:rPr>
              <a:t>của tổ chức, cá </a:t>
            </a:r>
            <a:r>
              <a:rPr lang="vi-VN" sz="3000" smtClean="0">
                <a:latin typeface="Times New Roman" pitchFamily="18" charset="0"/>
                <a:cs typeface="Times New Roman" pitchFamily="18" charset="0"/>
              </a:rPr>
              <a:t>nhân      Thủ tướng Chính phủ (bằng khen hoặc cờ thi đua luân lưu hoặc Huân chương Lao động)</a:t>
            </a:r>
          </a:p>
          <a:p>
            <a:endParaRPr lang="vi-VN" sz="3000">
              <a:latin typeface="Times New Roman" pitchFamily="18" charset="0"/>
              <a:cs typeface="Times New Roman" pitchFamily="18" charset="0"/>
            </a:endParaRPr>
          </a:p>
          <a:p>
            <a:endParaRPr lang="vi-VN" sz="3000" i="1" u="sng">
              <a:solidFill>
                <a:srgbClr val="9322AA"/>
              </a:solidFill>
              <a:latin typeface="Times New Roman" pitchFamily="18" charset="0"/>
              <a:cs typeface="Times New Roman" pitchFamily="18" charset="0"/>
            </a:endParaRPr>
          </a:p>
        </p:txBody>
      </p:sp>
      <p:sp>
        <p:nvSpPr>
          <p:cNvPr id="2" name="Right Arrow 1"/>
          <p:cNvSpPr/>
          <p:nvPr/>
        </p:nvSpPr>
        <p:spPr>
          <a:xfrm>
            <a:off x="545374" y="2438400"/>
            <a:ext cx="381000" cy="22860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Right Arrow 5"/>
          <p:cNvSpPr/>
          <p:nvPr/>
        </p:nvSpPr>
        <p:spPr>
          <a:xfrm>
            <a:off x="545374" y="3810000"/>
            <a:ext cx="381000" cy="22860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06224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82" y="304800"/>
            <a:ext cx="8779329" cy="954107"/>
          </a:xfrm>
          <a:prstGeom prst="rect">
            <a:avLst/>
          </a:prstGeom>
          <a:noFill/>
        </p:spPr>
        <p:txBody>
          <a:bodyPr wrap="square" rtlCol="0">
            <a:spAutoFit/>
          </a:bodyPr>
          <a:lstStyle/>
          <a:p>
            <a:r>
              <a:rPr lang="en-US" sz="2800" b="1" i="1" smtClean="0">
                <a:solidFill>
                  <a:srgbClr val="009900"/>
                </a:solidFill>
                <a:latin typeface="Times New Roman" pitchFamily="18" charset="0"/>
                <a:cs typeface="Times New Roman" pitchFamily="18" charset="0"/>
              </a:rPr>
              <a:t>2.6. </a:t>
            </a:r>
            <a:r>
              <a:rPr lang="vi-VN" sz="2800" b="1" i="1" smtClean="0">
                <a:solidFill>
                  <a:srgbClr val="009900"/>
                </a:solidFill>
                <a:latin typeface="Times New Roman" pitchFamily="18" charset="0"/>
                <a:cs typeface="Times New Roman" pitchFamily="18" charset="0"/>
              </a:rPr>
              <a:t>Khen thưởng và xử phạt về BHLĐ doanh nghiệp</a:t>
            </a:r>
          </a:p>
          <a:p>
            <a:endParaRPr lang="vi-VN" sz="2800" b="1" i="1" smtClean="0">
              <a:solidFill>
                <a:srgbClr val="009900"/>
              </a:solidFill>
              <a:latin typeface="Times New Roman" pitchFamily="18" charset="0"/>
              <a:cs typeface="Times New Roman" pitchFamily="18" charset="0"/>
            </a:endParaRPr>
          </a:p>
        </p:txBody>
      </p:sp>
      <p:sp>
        <p:nvSpPr>
          <p:cNvPr id="5" name="Rectangle 4"/>
          <p:cNvSpPr/>
          <p:nvPr/>
        </p:nvSpPr>
        <p:spPr>
          <a:xfrm>
            <a:off x="457200" y="1371600"/>
            <a:ext cx="8333014" cy="5632311"/>
          </a:xfrm>
          <a:prstGeom prst="rect">
            <a:avLst/>
          </a:prstGeom>
        </p:spPr>
        <p:txBody>
          <a:bodyPr wrap="square">
            <a:spAutoFit/>
          </a:bodyPr>
          <a:lstStyle/>
          <a:p>
            <a:r>
              <a:rPr lang="vi-VN" sz="3000" b="1" smtClean="0">
                <a:latin typeface="Times New Roman" pitchFamily="18" charset="0"/>
                <a:cs typeface="Times New Roman" pitchFamily="18" charset="0"/>
              </a:rPr>
              <a:t>b. Xử phạt</a:t>
            </a:r>
          </a:p>
          <a:p>
            <a:pPr marL="457200" indent="-457200">
              <a:buFont typeface="Wingdings" pitchFamily="2" charset="2"/>
              <a:buChar char="Ø"/>
            </a:pPr>
            <a:r>
              <a:rPr lang="vi-VN" sz="3000" smtClean="0">
                <a:latin typeface="Times New Roman" pitchFamily="18" charset="0"/>
                <a:cs typeface="Times New Roman" pitchFamily="18" charset="0"/>
              </a:rPr>
              <a:t>Vi phạm nhẹ       trừ điểm thi đua, xếp loại thấp hoặc chậm được xét nâng bậc.</a:t>
            </a:r>
          </a:p>
          <a:p>
            <a:pPr marL="457200" indent="-457200">
              <a:buFont typeface="Wingdings" pitchFamily="2" charset="2"/>
              <a:buChar char="Ø"/>
            </a:pPr>
            <a:r>
              <a:rPr lang="vi-VN" sz="3000" smtClean="0">
                <a:latin typeface="Times New Roman" pitchFamily="18" charset="0"/>
                <a:cs typeface="Times New Roman" pitchFamily="18" charset="0"/>
              </a:rPr>
              <a:t>Vi phạm nặng       khiển trách, chuyển làm cv khác có mức lương thấp hơn trong thời hạn tối đa là 6 tháng hoặc sa thải</a:t>
            </a:r>
          </a:p>
          <a:p>
            <a:pPr marL="457200" indent="-457200">
              <a:buFont typeface="Wingdings" pitchFamily="2" charset="2"/>
              <a:buChar char="Ø"/>
            </a:pPr>
            <a:r>
              <a:rPr lang="vi-VN" sz="3000" smtClean="0">
                <a:latin typeface="Times New Roman" pitchFamily="18" charset="0"/>
                <a:cs typeface="Times New Roman" pitchFamily="18" charset="0"/>
              </a:rPr>
              <a:t>Nếu người lao động làm hư hỏng dụng cụ, thiết bị, hoặc có hành vi khác gây thiệt hại cho tài sản doanh nghiệp thì phải bồi thường theo quy định của pháp luật</a:t>
            </a:r>
          </a:p>
          <a:p>
            <a:endParaRPr lang="vi-VN" sz="3000">
              <a:latin typeface="Times New Roman" pitchFamily="18" charset="0"/>
              <a:cs typeface="Times New Roman" pitchFamily="18" charset="0"/>
            </a:endParaRPr>
          </a:p>
          <a:p>
            <a:endParaRPr lang="vi-VN" sz="3000" i="1" u="sng">
              <a:solidFill>
                <a:srgbClr val="9322AA"/>
              </a:solidFill>
              <a:latin typeface="Times New Roman" pitchFamily="18" charset="0"/>
              <a:cs typeface="Times New Roman" pitchFamily="18" charset="0"/>
            </a:endParaRPr>
          </a:p>
        </p:txBody>
      </p:sp>
      <p:sp>
        <p:nvSpPr>
          <p:cNvPr id="7" name="Right Arrow 6"/>
          <p:cNvSpPr/>
          <p:nvPr/>
        </p:nvSpPr>
        <p:spPr>
          <a:xfrm>
            <a:off x="3124200" y="1981200"/>
            <a:ext cx="381000" cy="22860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8" name="Right Arrow 7"/>
          <p:cNvSpPr/>
          <p:nvPr/>
        </p:nvSpPr>
        <p:spPr>
          <a:xfrm>
            <a:off x="3314700" y="2971800"/>
            <a:ext cx="381000" cy="22860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868265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692</TotalTime>
  <Words>1392</Words>
  <Application>Microsoft Office PowerPoint</Application>
  <PresentationFormat>On-screen Show (4:3)</PresentationFormat>
  <Paragraphs>112</Paragraphs>
  <Slides>21</Slides>
  <Notes>7</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Trek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Asus</cp:lastModifiedBy>
  <cp:revision>33</cp:revision>
  <dcterms:created xsi:type="dcterms:W3CDTF">2015-10-17T09:49:43Z</dcterms:created>
  <dcterms:modified xsi:type="dcterms:W3CDTF">2015-10-21T07:22:34Z</dcterms:modified>
</cp:coreProperties>
</file>